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notesMasterIdLst>
    <p:notesMasterId r:id="rId18"/>
  </p:notesMasterIdLst>
  <p:sldIdLst>
    <p:sldId id="256" r:id="rId2"/>
    <p:sldId id="258" r:id="rId3"/>
    <p:sldId id="261" r:id="rId4"/>
    <p:sldId id="281" r:id="rId5"/>
    <p:sldId id="280" r:id="rId6"/>
    <p:sldId id="279" r:id="rId7"/>
    <p:sldId id="282" r:id="rId8"/>
    <p:sldId id="285" r:id="rId9"/>
    <p:sldId id="286" r:id="rId10"/>
    <p:sldId id="288" r:id="rId11"/>
    <p:sldId id="289" r:id="rId12"/>
    <p:sldId id="292" r:id="rId13"/>
    <p:sldId id="290" r:id="rId14"/>
    <p:sldId id="275" r:id="rId15"/>
    <p:sldId id="293" r:id="rId16"/>
    <p:sldId id="294" r:id="rId17"/>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724" autoAdjust="0"/>
    <p:restoredTop sz="93792" autoAdjust="0"/>
  </p:normalViewPr>
  <p:slideViewPr>
    <p:cSldViewPr snapToGrid="0">
      <p:cViewPr varScale="1">
        <p:scale>
          <a:sx n="122" d="100"/>
          <a:sy n="122" d="100"/>
        </p:scale>
        <p:origin x="592" y="200"/>
      </p:cViewPr>
      <p:guideLst/>
    </p:cSldViewPr>
  </p:slideViewPr>
  <p:outlineViewPr>
    <p:cViewPr>
      <p:scale>
        <a:sx n="33" d="100"/>
        <a:sy n="33" d="100"/>
      </p:scale>
      <p:origin x="0" y="-1112"/>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BE9699-6E47-45E1-A388-28812D78810A}" type="datetimeFigureOut">
              <a:rPr lang="LID4096" smtClean="0"/>
              <a:t>7/17/23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BF6626-34AC-4829-9604-99350B61146F}" type="slidenum">
              <a:rPr lang="LID4096" smtClean="0"/>
              <a:t>‹#›</a:t>
            </a:fld>
            <a:endParaRPr lang="LID4096"/>
          </a:p>
        </p:txBody>
      </p:sp>
    </p:spTree>
    <p:extLst>
      <p:ext uri="{BB962C8B-B14F-4D97-AF65-F5344CB8AC3E}">
        <p14:creationId xmlns:p14="http://schemas.microsoft.com/office/powerpoint/2010/main" val="2532933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a:p>
        </p:txBody>
      </p:sp>
      <p:sp>
        <p:nvSpPr>
          <p:cNvPr id="4" name="Slide Number Placeholder 3"/>
          <p:cNvSpPr>
            <a:spLocks noGrp="1"/>
          </p:cNvSpPr>
          <p:nvPr>
            <p:ph type="sldNum" sz="quarter" idx="5"/>
          </p:nvPr>
        </p:nvSpPr>
        <p:spPr/>
        <p:txBody>
          <a:bodyPr/>
          <a:lstStyle/>
          <a:p>
            <a:fld id="{EBBF6626-34AC-4829-9604-99350B61146F}" type="slidenum">
              <a:rPr lang="LID4096" smtClean="0"/>
              <a:t>1</a:t>
            </a:fld>
            <a:endParaRPr lang="LID4096"/>
          </a:p>
        </p:txBody>
      </p:sp>
    </p:spTree>
    <p:extLst>
      <p:ext uri="{BB962C8B-B14F-4D97-AF65-F5344CB8AC3E}">
        <p14:creationId xmlns:p14="http://schemas.microsoft.com/office/powerpoint/2010/main" val="16248265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403208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436583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597170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962297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979738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832937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133772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117579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960895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23933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7/17/23</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129361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7/17/23</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8048168"/>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2" r:id="rId6"/>
    <p:sldLayoutId id="2147483738" r:id="rId7"/>
    <p:sldLayoutId id="2147483739" r:id="rId8"/>
    <p:sldLayoutId id="2147483740" r:id="rId9"/>
    <p:sldLayoutId id="2147483741" r:id="rId10"/>
    <p:sldLayoutId id="2147483743"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hyperlink" Target="https://towardsdatascience.com/loss-functions-and-their-use-in-neural-networks-a470e703f1e9" TargetMode="External"/><Relationship Id="rId7" Type="http://schemas.openxmlformats.org/officeDocument/2006/relationships/hyperlink" Target="https://vitalflux.com/keras-categorical-cross-entropy-loss-function/#:~:text=categorical_crossentropy%3A%20Used%20as%20a%20loss,into%20categorical%20encoding%20using%20keras" TargetMode="External"/><Relationship Id="rId2" Type="http://schemas.openxmlformats.org/officeDocument/2006/relationships/hyperlink" Target="https://www.cs.toronto.edu/~kriz/cifar.html" TargetMode="External"/><Relationship Id="rId1" Type="http://schemas.openxmlformats.org/officeDocument/2006/relationships/slideLayout" Target="../slideLayouts/slideLayout2.xml"/><Relationship Id="rId6" Type="http://schemas.openxmlformats.org/officeDocument/2006/relationships/hyperlink" Target="https://towardsdatascience.com/cross-entropy-loss-function-f38c4ec8643e" TargetMode="External"/><Relationship Id="rId5" Type="http://schemas.openxmlformats.org/officeDocument/2006/relationships/hyperlink" Target="https://deepai.org/machine-learning-glossary-and-terms/softmax-layer" TargetMode="External"/><Relationship Id="rId4" Type="http://schemas.openxmlformats.org/officeDocument/2006/relationships/hyperlink" Target="https://www.kaggle.com/code/dansbecker/rectified-linear-units-relu-in-deep-learning/notebook"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machinelearningmastery.com/cross-entropy-for-machine-learning/" TargetMode="External"/><Relationship Id="rId2" Type="http://schemas.openxmlformats.org/officeDocument/2006/relationships/hyperlink" Target="https://www.linkedin.com/advice/0/what-advantages-disadvantages-using-cross-entropy" TargetMode="External"/><Relationship Id="rId1" Type="http://schemas.openxmlformats.org/officeDocument/2006/relationships/slideLayout" Target="../slideLayouts/slideLayout2.xml"/><Relationship Id="rId6" Type="http://schemas.openxmlformats.org/officeDocument/2006/relationships/hyperlink" Target="https://machinelearningmastery.com/pooling-layers-for-convolutional-neural-networks/" TargetMode="External"/><Relationship Id="rId5" Type="http://schemas.openxmlformats.org/officeDocument/2006/relationships/hyperlink" Target="https://www.quora.com/Why-would-one-use-larger-strides-in-convolutional-NNs-as-opposed-to-smaller-strides" TargetMode="External"/><Relationship Id="rId4" Type="http://schemas.openxmlformats.org/officeDocument/2006/relationships/hyperlink" Target="https://medium.com/geekculture/max-pooling-why-use-it-and-its-advantages-5807a0190459"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3" name="Straight Connector 10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07" name="Rectangle 106">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56694C-F916-03C0-8F83-21FC4EC400EF}"/>
              </a:ext>
            </a:extLst>
          </p:cNvPr>
          <p:cNvSpPr>
            <a:spLocks noGrp="1"/>
          </p:cNvSpPr>
          <p:nvPr>
            <p:ph type="ctrTitle"/>
          </p:nvPr>
        </p:nvSpPr>
        <p:spPr>
          <a:xfrm>
            <a:off x="5604846" y="860615"/>
            <a:ext cx="5922279" cy="1272986"/>
          </a:xfrm>
        </p:spPr>
        <p:txBody>
          <a:bodyPr vert="horz" lIns="91440" tIns="45720" rIns="91440" bIns="45720" rtlCol="0" anchor="t">
            <a:normAutofit/>
          </a:bodyPr>
          <a:lstStyle/>
          <a:p>
            <a:pPr marL="0" lvl="0" indent="0">
              <a:spcAft>
                <a:spcPts val="0"/>
              </a:spcAft>
            </a:pPr>
            <a:r>
              <a:rPr lang="en-US" sz="3700" b="1" kern="1200" cap="all" spc="30" baseline="0" dirty="0">
                <a:solidFill>
                  <a:schemeClr val="tx1"/>
                </a:solidFill>
                <a:latin typeface="+mj-lt"/>
                <a:ea typeface="+mj-ea"/>
                <a:cs typeface="+mj-cs"/>
                <a:sym typeface="Raleway"/>
              </a:rPr>
              <a:t>Neural Network Models for Object Recognition</a:t>
            </a:r>
          </a:p>
        </p:txBody>
      </p:sp>
      <p:pic>
        <p:nvPicPr>
          <p:cNvPr id="4" name="Picture 4" descr="Machine Learning Vs. Deep Learning - What's the difference?">
            <a:extLst>
              <a:ext uri="{FF2B5EF4-FFF2-40B4-BE49-F238E27FC236}">
                <a16:creationId xmlns:a16="http://schemas.microsoft.com/office/drawing/2014/main" id="{414BA1FF-D7AB-FA8E-292E-1D3F523B455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320" r="33785" b="1"/>
          <a:stretch/>
        </p:blipFill>
        <p:spPr bwMode="auto">
          <a:xfrm>
            <a:off x="20" y="-17929"/>
            <a:ext cx="4876780" cy="6875929"/>
          </a:xfrm>
          <a:prstGeom prst="rect">
            <a:avLst/>
          </a:prstGeom>
          <a:noFill/>
          <a:extLst>
            <a:ext uri="{909E8E84-426E-40DD-AFC4-6F175D3DCCD1}">
              <a14:hiddenFill xmlns:a14="http://schemas.microsoft.com/office/drawing/2010/main">
                <a:solidFill>
                  <a:srgbClr val="FFFFFF"/>
                </a:solidFill>
              </a14:hiddenFill>
            </a:ext>
          </a:extLst>
        </p:spPr>
      </p:pic>
      <p:cxnSp>
        <p:nvCxnSpPr>
          <p:cNvPr id="109" name="Straight Connector 108">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668B02D9-82B6-D4C6-1614-59D70526EAC2}"/>
              </a:ext>
            </a:extLst>
          </p:cNvPr>
          <p:cNvSpPr>
            <a:spLocks noGrp="1"/>
          </p:cNvSpPr>
          <p:nvPr>
            <p:ph type="subTitle" idx="1"/>
          </p:nvPr>
        </p:nvSpPr>
        <p:spPr>
          <a:xfrm>
            <a:off x="5566943" y="2133600"/>
            <a:ext cx="6005933" cy="3774464"/>
          </a:xfrm>
        </p:spPr>
        <p:txBody>
          <a:bodyPr vert="horz" lIns="91440" tIns="45720" rIns="91440" bIns="45720" rtlCol="0">
            <a:normAutofit/>
          </a:bodyPr>
          <a:lstStyle/>
          <a:p>
            <a:pPr marR="0">
              <a:spcBef>
                <a:spcPts val="0"/>
              </a:spcBef>
              <a:spcAft>
                <a:spcPts val="800"/>
              </a:spcAft>
            </a:pPr>
            <a:r>
              <a:rPr lang="en-US" b="1" u="sng" dirty="0">
                <a:effectLst/>
                <a:latin typeface="Arial" panose="020B0604020202020204" pitchFamily="34" charset="0"/>
                <a:cs typeface="Arial" panose="020B0604020202020204" pitchFamily="34" charset="0"/>
              </a:rPr>
              <a:t>University</a:t>
            </a:r>
            <a:r>
              <a:rPr lang="en-US" b="1" dirty="0">
                <a:effectLst/>
                <a:latin typeface="Arial" panose="020B0604020202020204" pitchFamily="34" charset="0"/>
                <a:cs typeface="Arial" panose="020B0604020202020204" pitchFamily="34" charset="0"/>
              </a:rPr>
              <a:t>:</a:t>
            </a:r>
            <a:r>
              <a:rPr lang="en-US" dirty="0">
                <a:effectLst/>
                <a:latin typeface="Arial" panose="020B0604020202020204" pitchFamily="34" charset="0"/>
                <a:cs typeface="Arial" panose="020B0604020202020204" pitchFamily="34" charset="0"/>
              </a:rPr>
              <a:t> University of Essex Online</a:t>
            </a:r>
          </a:p>
          <a:p>
            <a:pPr marR="0">
              <a:spcBef>
                <a:spcPts val="0"/>
              </a:spcBef>
              <a:spcAft>
                <a:spcPts val="800"/>
              </a:spcAft>
            </a:pPr>
            <a:r>
              <a:rPr lang="en-US" b="1" u="sng" dirty="0">
                <a:effectLst/>
                <a:latin typeface="Arial" panose="020B0604020202020204" pitchFamily="34" charset="0"/>
                <a:cs typeface="Arial" panose="020B0604020202020204" pitchFamily="34" charset="0"/>
              </a:rPr>
              <a:t>Module</a:t>
            </a:r>
            <a:r>
              <a:rPr lang="en-US" b="1" dirty="0">
                <a:effectLst/>
                <a:latin typeface="Arial" panose="020B0604020202020204" pitchFamily="34" charset="0"/>
                <a:cs typeface="Arial" panose="020B0604020202020204" pitchFamily="34" charset="0"/>
              </a:rPr>
              <a:t>:</a:t>
            </a:r>
            <a:r>
              <a:rPr lang="en-US" dirty="0">
                <a:effectLst/>
                <a:latin typeface="Arial" panose="020B0604020202020204" pitchFamily="34" charset="0"/>
                <a:cs typeface="Arial" panose="020B0604020202020204" pitchFamily="34" charset="0"/>
              </a:rPr>
              <a:t> Machine Learning</a:t>
            </a:r>
          </a:p>
          <a:p>
            <a:pPr marR="0">
              <a:spcBef>
                <a:spcPts val="0"/>
              </a:spcBef>
              <a:spcAft>
                <a:spcPts val="800"/>
              </a:spcAft>
            </a:pPr>
            <a:r>
              <a:rPr lang="en-US" b="1" u="sng" dirty="0">
                <a:effectLst/>
                <a:latin typeface="Arial" panose="020B0604020202020204" pitchFamily="34" charset="0"/>
                <a:cs typeface="Arial" panose="020B0604020202020204" pitchFamily="34" charset="0"/>
              </a:rPr>
              <a:t>Unit 11</a:t>
            </a:r>
            <a:r>
              <a:rPr lang="en-US" b="1" dirty="0">
                <a:effectLst/>
                <a:latin typeface="Arial" panose="020B0604020202020204" pitchFamily="34" charset="0"/>
                <a:cs typeface="Arial" panose="020B0604020202020204" pitchFamily="34" charset="0"/>
              </a:rPr>
              <a:t>: </a:t>
            </a:r>
            <a:r>
              <a:rPr lang="en-US" dirty="0">
                <a:effectLst/>
                <a:latin typeface="Arial" panose="020B0604020202020204" pitchFamily="34" charset="0"/>
                <a:cs typeface="Arial" panose="020B0604020202020204" pitchFamily="34" charset="0"/>
              </a:rPr>
              <a:t>Neural Network models for object recognition</a:t>
            </a:r>
          </a:p>
          <a:p>
            <a:pPr marR="0">
              <a:spcBef>
                <a:spcPts val="0"/>
              </a:spcBef>
              <a:spcAft>
                <a:spcPts val="800"/>
              </a:spcAft>
            </a:pPr>
            <a:r>
              <a:rPr lang="en-US" b="1" u="sng" dirty="0">
                <a:latin typeface="Arial" panose="020B0604020202020204" pitchFamily="34" charset="0"/>
                <a:cs typeface="Arial" panose="020B0604020202020204" pitchFamily="34" charset="0"/>
              </a:rPr>
              <a:t>T</a:t>
            </a:r>
            <a:r>
              <a:rPr lang="en-US" b="1" u="sng" dirty="0">
                <a:effectLst/>
                <a:latin typeface="Arial" panose="020B0604020202020204" pitchFamily="34" charset="0"/>
                <a:cs typeface="Arial" panose="020B0604020202020204" pitchFamily="34" charset="0"/>
              </a:rPr>
              <a:t>eam members</a:t>
            </a:r>
            <a:r>
              <a:rPr lang="en-US" b="1" dirty="0">
                <a:effectLst/>
                <a:latin typeface="Arial" panose="020B0604020202020204" pitchFamily="34" charset="0"/>
                <a:cs typeface="Arial" panose="020B0604020202020204" pitchFamily="34" charset="0"/>
              </a:rPr>
              <a:t>: </a:t>
            </a:r>
            <a:r>
              <a:rPr lang="en-US" dirty="0">
                <a:effectLst/>
                <a:latin typeface="Arial" panose="020B0604020202020204" pitchFamily="34" charset="0"/>
                <a:cs typeface="Arial" panose="020B0604020202020204" pitchFamily="34" charset="0"/>
              </a:rPr>
              <a:t>Samuel </a:t>
            </a:r>
            <a:r>
              <a:rPr lang="en-US" dirty="0">
                <a:latin typeface="Arial" panose="020B0604020202020204" pitchFamily="34" charset="0"/>
                <a:cs typeface="Arial" panose="020B0604020202020204" pitchFamily="34" charset="0"/>
              </a:rPr>
              <a:t>Adeniyi, Rachel Mead and </a:t>
            </a:r>
            <a:r>
              <a:rPr lang="en-US" dirty="0">
                <a:effectLst/>
                <a:latin typeface="Arial" panose="020B0604020202020204" pitchFamily="34" charset="0"/>
                <a:cs typeface="Arial" panose="020B0604020202020204" pitchFamily="34" charset="0"/>
              </a:rPr>
              <a:t>Konstantinos </a:t>
            </a:r>
            <a:r>
              <a:rPr lang="en-US" dirty="0" err="1">
                <a:effectLst/>
                <a:latin typeface="Arial" panose="020B0604020202020204" pitchFamily="34" charset="0"/>
                <a:cs typeface="Arial" panose="020B0604020202020204" pitchFamily="34" charset="0"/>
              </a:rPr>
              <a:t>Kyriacou</a:t>
            </a:r>
            <a:endParaRPr lang="en-US" dirty="0">
              <a:effectLst/>
              <a:latin typeface="Arial" panose="020B0604020202020204" pitchFamily="34" charset="0"/>
              <a:cs typeface="Arial" panose="020B0604020202020204" pitchFamily="34" charset="0"/>
            </a:endParaRPr>
          </a:p>
          <a:p>
            <a:pPr indent="-228600">
              <a:buFont typeface="Arial" panose="020B0604020202020204" pitchFamily="34" charset="0"/>
              <a:buChar char="•"/>
            </a:pPr>
            <a:endParaRPr lang="en-US" dirty="0"/>
          </a:p>
        </p:txBody>
      </p:sp>
      <p:cxnSp>
        <p:nvCxnSpPr>
          <p:cNvPr id="111" name="Straight Connector 110">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Audio Recording 17 Jul 2023 at 20:44:06">
            <a:hlinkClick r:id="" action="ppaction://media"/>
            <a:extLst>
              <a:ext uri="{FF2B5EF4-FFF2-40B4-BE49-F238E27FC236}">
                <a16:creationId xmlns:a16="http://schemas.microsoft.com/office/drawing/2014/main" id="{B4A16861-F511-043B-5966-D6717F2258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010762913"/>
      </p:ext>
    </p:extLst>
  </p:cSld>
  <p:clrMapOvr>
    <a:masterClrMapping/>
  </p:clrMapOvr>
  <mc:AlternateContent xmlns:mc="http://schemas.openxmlformats.org/markup-compatibility/2006" xmlns:p14="http://schemas.microsoft.com/office/powerpoint/2010/main">
    <mc:Choice Requires="p14">
      <p:transition spd="slow" p14:dur="2000" advTm="53597"/>
    </mc:Choice>
    <mc:Fallback xmlns="">
      <p:transition spd="slow" advTm="5359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6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A43451-47C4-F9EA-B5B4-933AD09C47D6}"/>
              </a:ext>
            </a:extLst>
          </p:cNvPr>
          <p:cNvSpPr>
            <a:spLocks noGrp="1"/>
          </p:cNvSpPr>
          <p:nvPr>
            <p:ph type="title"/>
          </p:nvPr>
        </p:nvSpPr>
        <p:spPr>
          <a:xfrm>
            <a:off x="695325" y="897753"/>
            <a:ext cx="3635046" cy="1575391"/>
          </a:xfrm>
        </p:spPr>
        <p:txBody>
          <a:bodyPr>
            <a:normAutofit/>
          </a:bodyPr>
          <a:lstStyle/>
          <a:p>
            <a:pPr>
              <a:lnSpc>
                <a:spcPct val="90000"/>
              </a:lnSpc>
            </a:pPr>
            <a:r>
              <a:rPr lang="en-US" dirty="0"/>
              <a:t>Number</a:t>
            </a:r>
            <a:r>
              <a:rPr lang="en-US" sz="3400" dirty="0"/>
              <a:t> of epochs </a:t>
            </a:r>
            <a:r>
              <a:rPr lang="en-US" sz="3400" dirty="0" err="1"/>
              <a:t>utilised</a:t>
            </a:r>
            <a:endParaRPr lang="LID4096" sz="3400" dirty="0"/>
          </a:p>
        </p:txBody>
      </p:sp>
      <p:cxnSp>
        <p:nvCxnSpPr>
          <p:cNvPr id="53" name="Straight Connector 52">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1650904-2E26-6055-5072-5FB09EB4D194}"/>
              </a:ext>
            </a:extLst>
          </p:cNvPr>
          <p:cNvSpPr>
            <a:spLocks noGrp="1"/>
          </p:cNvSpPr>
          <p:nvPr>
            <p:ph idx="1"/>
          </p:nvPr>
        </p:nvSpPr>
        <p:spPr>
          <a:xfrm>
            <a:off x="462122" y="2381262"/>
            <a:ext cx="4414677" cy="3500265"/>
          </a:xfrm>
        </p:spPr>
        <p:txBody>
          <a:bodyPr>
            <a:noAutofit/>
          </a:bodyPr>
          <a:lstStyle/>
          <a:p>
            <a:pPr>
              <a:lnSpc>
                <a:spcPct val="110000"/>
              </a:lnSpc>
            </a:pPr>
            <a:r>
              <a:rPr lang="en-US" sz="1600" b="1" dirty="0">
                <a:effectLst/>
                <a:latin typeface="Arial" panose="020B0604020202020204" pitchFamily="34" charset="0"/>
                <a:ea typeface="Calibri" panose="020F0502020204030204" pitchFamily="34" charset="0"/>
                <a:cs typeface="Arial" panose="020B0604020202020204" pitchFamily="34" charset="0"/>
              </a:rPr>
              <a:t>25 epochs </a:t>
            </a:r>
            <a:r>
              <a:rPr lang="en-US" sz="1600" dirty="0">
                <a:effectLst/>
                <a:latin typeface="Arial" panose="020B0604020202020204" pitchFamily="34" charset="0"/>
                <a:ea typeface="Calibri" panose="020F0502020204030204" pitchFamily="34" charset="0"/>
                <a:cs typeface="Arial" panose="020B0604020202020204" pitchFamily="34" charset="0"/>
              </a:rPr>
              <a:t>were selected to train our model and thus improve its performance for every subsequent iteration.</a:t>
            </a:r>
          </a:p>
          <a:p>
            <a:pPr>
              <a:lnSpc>
                <a:spcPct val="110000"/>
              </a:lnSpc>
            </a:pPr>
            <a:r>
              <a:rPr lang="en-US" sz="1600" b="1" u="sng" dirty="0">
                <a:latin typeface="Arial" panose="020B0604020202020204" pitchFamily="34" charset="0"/>
                <a:cs typeface="Arial" panose="020B0604020202020204" pitchFamily="34" charset="0"/>
              </a:rPr>
              <a:t>Constraint</a:t>
            </a:r>
            <a:r>
              <a:rPr lang="en-US" sz="1600" b="1"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W</a:t>
            </a:r>
            <a:r>
              <a:rPr lang="en-US" sz="1600" dirty="0">
                <a:effectLst/>
                <a:latin typeface="Arial" panose="020B0604020202020204" pitchFamily="34" charset="0"/>
                <a:ea typeface="Calibri" panose="020F0502020204030204" pitchFamily="34" charset="0"/>
                <a:cs typeface="Arial" panose="020B0604020202020204" pitchFamily="34" charset="0"/>
              </a:rPr>
              <a:t>hen the model performance reaches a point where the outcome of the cross-entropy loss function for the validation data remains the same for the two subsequent cycles then we conclude that our model has reached at a satisfactory level of performance and thus the training should stop at that point.</a:t>
            </a:r>
            <a:r>
              <a:rPr lang="en-US" sz="1600" kern="100" dirty="0">
                <a:effectLst/>
                <a:latin typeface="Arial" panose="020B0604020202020204" pitchFamily="34" charset="0"/>
                <a:ea typeface="Calibri" panose="020F0502020204030204" pitchFamily="34" charset="0"/>
                <a:cs typeface="Arial" panose="020B0604020202020204" pitchFamily="34" charset="0"/>
              </a:rPr>
              <a:t> Consequently, the model training process performs only the initial 7 iterations until it reaches that point, thus the rest cycles are omitted. </a:t>
            </a:r>
          </a:p>
        </p:txBody>
      </p:sp>
      <p:pic>
        <p:nvPicPr>
          <p:cNvPr id="7" name="Picture 6" descr="A screenshot of a computer&#10;&#10;Description automatically generated">
            <a:extLst>
              <a:ext uri="{FF2B5EF4-FFF2-40B4-BE49-F238E27FC236}">
                <a16:creationId xmlns:a16="http://schemas.microsoft.com/office/drawing/2014/main" id="{BAA33CC0-BE22-E1C3-224C-C9CDEE9566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25696" y="2473144"/>
            <a:ext cx="7013229" cy="3033221"/>
          </a:xfrm>
          <a:prstGeom prst="rect">
            <a:avLst/>
          </a:prstGeom>
          <a:ln>
            <a:noFill/>
          </a:ln>
          <a:effectLst>
            <a:outerShdw blurRad="292100" dist="139700" dir="2700000" algn="tl" rotWithShape="0">
              <a:srgbClr val="333333">
                <a:alpha val="65000"/>
              </a:srgbClr>
            </a:outerShdw>
          </a:effectLst>
        </p:spPr>
      </p:pic>
      <p:pic>
        <p:nvPicPr>
          <p:cNvPr id="4" name="Audio Recording 17 Jul 2023 at 21:08:30">
            <a:hlinkClick r:id="" action="ppaction://media"/>
            <a:extLst>
              <a:ext uri="{FF2B5EF4-FFF2-40B4-BE49-F238E27FC236}">
                <a16:creationId xmlns:a16="http://schemas.microsoft.com/office/drawing/2014/main" id="{5DE6CB95-51D7-0941-D00A-9DF7C8F1C46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996620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29" name="Rectangle 9222">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03AFA0-707F-87F3-DD22-C7958BFE05B2}"/>
              </a:ext>
            </a:extLst>
          </p:cNvPr>
          <p:cNvSpPr>
            <a:spLocks noGrp="1"/>
          </p:cNvSpPr>
          <p:nvPr>
            <p:ph type="title"/>
          </p:nvPr>
        </p:nvSpPr>
        <p:spPr>
          <a:xfrm>
            <a:off x="695325" y="897753"/>
            <a:ext cx="3635046" cy="1575391"/>
          </a:xfrm>
        </p:spPr>
        <p:txBody>
          <a:bodyPr>
            <a:normAutofit/>
          </a:bodyPr>
          <a:lstStyle/>
          <a:p>
            <a:pPr>
              <a:lnSpc>
                <a:spcPct val="90000"/>
              </a:lnSpc>
            </a:pPr>
            <a:r>
              <a:rPr lang="en-US" sz="3400" dirty="0"/>
              <a:t>Neural Network design</a:t>
            </a:r>
            <a:endParaRPr lang="LID4096" sz="3400" dirty="0"/>
          </a:p>
        </p:txBody>
      </p:sp>
      <p:cxnSp>
        <p:nvCxnSpPr>
          <p:cNvPr id="9230" name="Straight Connector 9224">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F578D75-16E1-215C-8E3A-B1E44DCA4DE5}"/>
              </a:ext>
            </a:extLst>
          </p:cNvPr>
          <p:cNvSpPr>
            <a:spLocks noGrp="1"/>
          </p:cNvSpPr>
          <p:nvPr>
            <p:ph idx="1"/>
          </p:nvPr>
        </p:nvSpPr>
        <p:spPr>
          <a:xfrm>
            <a:off x="695325" y="2710035"/>
            <a:ext cx="4082158" cy="3526378"/>
          </a:xfrm>
        </p:spPr>
        <p:txBody>
          <a:bodyPr>
            <a:normAutofit/>
          </a:bodyPr>
          <a:lstStyle/>
          <a:p>
            <a:pPr>
              <a:lnSpc>
                <a:spcPct val="110000"/>
              </a:lnSpc>
            </a:pPr>
            <a:r>
              <a:rPr lang="en-US" sz="1600" kern="100" dirty="0">
                <a:latin typeface="Arial" panose="020B0604020202020204" pitchFamily="34" charset="0"/>
                <a:ea typeface="Calibri" panose="020F0502020204030204" pitchFamily="34" charset="0"/>
                <a:cs typeface="Arial" panose="020B0604020202020204" pitchFamily="34" charset="0"/>
              </a:rPr>
              <a:t>D</a:t>
            </a:r>
            <a:r>
              <a:rPr lang="en-US" sz="1600" kern="100" dirty="0">
                <a:effectLst/>
                <a:latin typeface="Arial" panose="020B0604020202020204" pitchFamily="34" charset="0"/>
                <a:ea typeface="Calibri" panose="020F0502020204030204" pitchFamily="34" charset="0"/>
                <a:cs typeface="Arial" panose="020B0604020202020204" pitchFamily="34" charset="0"/>
              </a:rPr>
              <a:t>uring the initial phase of modelling, double sets of layers are constructed, each one consisting of a convolutional layer and a pooling layer</a:t>
            </a:r>
          </a:p>
          <a:p>
            <a:pPr>
              <a:lnSpc>
                <a:spcPct val="110000"/>
              </a:lnSpc>
            </a:pPr>
            <a:r>
              <a:rPr lang="en-US" sz="1600" kern="100" dirty="0">
                <a:latin typeface="Arial" panose="020B0604020202020204" pitchFamily="34" charset="0"/>
                <a:ea typeface="Calibri" panose="020F0502020204030204" pitchFamily="34" charset="0"/>
                <a:cs typeface="Arial" panose="020B0604020202020204" pitchFamily="34" charset="0"/>
              </a:rPr>
              <a:t>T</a:t>
            </a:r>
            <a:r>
              <a:rPr lang="en-US" sz="1600" kern="100" dirty="0">
                <a:effectLst/>
                <a:latin typeface="Arial" panose="020B0604020202020204" pitchFamily="34" charset="0"/>
                <a:ea typeface="Calibri" panose="020F0502020204030204" pitchFamily="34" charset="0"/>
                <a:cs typeface="Arial" panose="020B0604020202020204" pitchFamily="34" charset="0"/>
              </a:rPr>
              <a:t>he convolutional layer is utilized to extract several features from the input image. Following that, the output becomes the input of the following pooling layer whose primary aim is to reduce the size of the convolved feature map and thus reduce the computational costs </a:t>
            </a:r>
            <a:r>
              <a:rPr lang="en-US" sz="1600" dirty="0">
                <a:effectLst/>
                <a:latin typeface="Arial" panose="020B0604020202020204" pitchFamily="34" charset="0"/>
                <a:ea typeface="Calibri" panose="020F0502020204030204" pitchFamily="34" charset="0"/>
                <a:cs typeface="Arial" panose="020B0604020202020204" pitchFamily="34" charset="0"/>
              </a:rPr>
              <a:t>(Kumar, 2021)</a:t>
            </a:r>
            <a:endParaRPr lang="en-US" sz="1600" kern="100" dirty="0">
              <a:effectLst/>
              <a:latin typeface="Arial" panose="020B0604020202020204" pitchFamily="34" charset="0"/>
              <a:ea typeface="Calibri" panose="020F0502020204030204" pitchFamily="34" charset="0"/>
              <a:cs typeface="Arial" panose="020B0604020202020204" pitchFamily="34" charset="0"/>
            </a:endParaRPr>
          </a:p>
        </p:txBody>
      </p:sp>
      <p:pic>
        <p:nvPicPr>
          <p:cNvPr id="9218" name="Picture 2" descr="Different Types of CNN Architectures Explained: Examples - Data Analytics">
            <a:extLst>
              <a:ext uri="{FF2B5EF4-FFF2-40B4-BE49-F238E27FC236}">
                <a16:creationId xmlns:a16="http://schemas.microsoft.com/office/drawing/2014/main" id="{AD2FFC8B-8841-ED41-F5EE-87C9B2940811}"/>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981575" y="2710035"/>
            <a:ext cx="6515100" cy="2117406"/>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Recording 17 Jul 2023 at 21:10:18">
            <a:hlinkClick r:id="" action="ppaction://media"/>
            <a:extLst>
              <a:ext uri="{FF2B5EF4-FFF2-40B4-BE49-F238E27FC236}">
                <a16:creationId xmlns:a16="http://schemas.microsoft.com/office/drawing/2014/main" id="{B014EDB2-3B1F-4121-6F8B-D5F995657B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006144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7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2662F1-BE38-A898-AD03-5B591E9C03ED}"/>
              </a:ext>
            </a:extLst>
          </p:cNvPr>
          <p:cNvSpPr>
            <a:spLocks noGrp="1"/>
          </p:cNvSpPr>
          <p:nvPr>
            <p:ph type="title"/>
          </p:nvPr>
        </p:nvSpPr>
        <p:spPr>
          <a:xfrm>
            <a:off x="695324" y="897753"/>
            <a:ext cx="6517134" cy="1575391"/>
          </a:xfrm>
        </p:spPr>
        <p:txBody>
          <a:bodyPr>
            <a:normAutofit/>
          </a:bodyPr>
          <a:lstStyle/>
          <a:p>
            <a:pPr>
              <a:lnSpc>
                <a:spcPct val="90000"/>
              </a:lnSpc>
            </a:pPr>
            <a:r>
              <a:rPr lang="en-US" dirty="0"/>
              <a:t>Neural network design</a:t>
            </a:r>
            <a:endParaRPr lang="LID4096" dirty="0"/>
          </a:p>
        </p:txBody>
      </p:sp>
      <p:cxnSp>
        <p:nvCxnSpPr>
          <p:cNvPr id="11" name="Straight Connector 10">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0DBAB0E-D7BB-B952-7F96-54ED93ADB2A4}"/>
              </a:ext>
            </a:extLst>
          </p:cNvPr>
          <p:cNvSpPr>
            <a:spLocks noGrp="1"/>
          </p:cNvSpPr>
          <p:nvPr>
            <p:ph idx="1"/>
          </p:nvPr>
        </p:nvSpPr>
        <p:spPr>
          <a:xfrm>
            <a:off x="501098" y="1928068"/>
            <a:ext cx="4788891" cy="4032179"/>
          </a:xfrm>
        </p:spPr>
        <p:txBody>
          <a:bodyPr>
            <a:normAutofit lnSpcReduction="10000"/>
          </a:bodyPr>
          <a:lstStyle/>
          <a:p>
            <a:pPr marL="0" indent="0">
              <a:lnSpc>
                <a:spcPct val="110000"/>
              </a:lnSpc>
              <a:buNone/>
            </a:pPr>
            <a:r>
              <a:rPr lang="en-US" sz="1600" b="1" dirty="0">
                <a:effectLst/>
                <a:latin typeface="Arial" panose="020B0604020202020204" pitchFamily="34" charset="0"/>
                <a:ea typeface="Calibri" panose="020F0502020204030204" pitchFamily="34" charset="0"/>
                <a:cs typeface="Arial" panose="020B0604020202020204" pitchFamily="34" charset="0"/>
              </a:rPr>
              <a:t>Convolutional Layer</a:t>
            </a:r>
          </a:p>
          <a:p>
            <a:pPr>
              <a:lnSpc>
                <a:spcPct val="110000"/>
              </a:lnSpc>
            </a:pPr>
            <a:r>
              <a:rPr lang="en-US" sz="1600" dirty="0">
                <a:effectLst/>
                <a:latin typeface="Arial" panose="020B0604020202020204" pitchFamily="34" charset="0"/>
                <a:ea typeface="Calibri" panose="020F0502020204030204" pitchFamily="34" charset="0"/>
                <a:cs typeface="Arial" panose="020B0604020202020204" pitchFamily="34" charset="0"/>
              </a:rPr>
              <a:t>The input shape consists of three dimensions which are equal to </a:t>
            </a:r>
            <a:r>
              <a:rPr lang="en-US" sz="1600" dirty="0">
                <a:latin typeface="Arial" panose="020B0604020202020204" pitchFamily="34" charset="0"/>
                <a:ea typeface="Calibri" panose="020F0502020204030204" pitchFamily="34" charset="0"/>
                <a:cs typeface="Arial" panose="020B0604020202020204" pitchFamily="34" charset="0"/>
              </a:rPr>
              <a:t>32 x 32 x 3</a:t>
            </a:r>
          </a:p>
          <a:p>
            <a:pPr>
              <a:lnSpc>
                <a:spcPct val="110000"/>
              </a:lnSpc>
            </a:pPr>
            <a:r>
              <a:rPr lang="en-US" sz="1600" dirty="0">
                <a:latin typeface="Arial" panose="020B0604020202020204" pitchFamily="34" charset="0"/>
                <a:cs typeface="Arial" panose="020B0604020202020204" pitchFamily="34" charset="0"/>
              </a:rPr>
              <a:t>The length and width of the kernel are both chosen to be equal to 3</a:t>
            </a:r>
          </a:p>
          <a:p>
            <a:pPr>
              <a:lnSpc>
                <a:spcPct val="110000"/>
              </a:lnSpc>
            </a:pPr>
            <a:r>
              <a:rPr lang="en-US" sz="1600" dirty="0">
                <a:latin typeface="Arial" panose="020B0604020202020204" pitchFamily="34" charset="0"/>
                <a:ea typeface="Calibri" panose="020F0502020204030204" pitchFamily="34" charset="0"/>
                <a:cs typeface="Arial" panose="020B0604020202020204" pitchFamily="34" charset="0"/>
              </a:rPr>
              <a:t>The stride </a:t>
            </a:r>
            <a:r>
              <a:rPr lang="en-US" sz="1600" dirty="0">
                <a:effectLst/>
                <a:latin typeface="Arial" panose="020B0604020202020204" pitchFamily="34" charset="0"/>
                <a:ea typeface="Calibri" panose="020F0502020204030204" pitchFamily="34" charset="0"/>
                <a:cs typeface="Arial" panose="020B0604020202020204" pitchFamily="34" charset="0"/>
              </a:rPr>
              <a:t>hyperparameter is chosen to be equal to 1</a:t>
            </a:r>
          </a:p>
          <a:p>
            <a:pPr>
              <a:lnSpc>
                <a:spcPct val="110000"/>
              </a:lnSpc>
            </a:pPr>
            <a:r>
              <a:rPr lang="en-US" sz="1600" dirty="0">
                <a:latin typeface="Arial" panose="020B0604020202020204" pitchFamily="34" charset="0"/>
                <a:cs typeface="Arial" panose="020B0604020202020204" pitchFamily="34" charset="0"/>
              </a:rPr>
              <a:t>The number of filters hyperparameter is chosen to be equal to 64 (Pradeep, 2017)</a:t>
            </a:r>
          </a:p>
          <a:p>
            <a:pPr marL="0" indent="0">
              <a:lnSpc>
                <a:spcPct val="110000"/>
              </a:lnSpc>
              <a:buNone/>
            </a:pPr>
            <a:r>
              <a:rPr lang="en-US" sz="1600" b="1" dirty="0">
                <a:latin typeface="Arial" panose="020B0604020202020204" pitchFamily="34" charset="0"/>
                <a:cs typeface="Arial" panose="020B0604020202020204" pitchFamily="34" charset="0"/>
              </a:rPr>
              <a:t>Max-Pooling Layer</a:t>
            </a:r>
          </a:p>
          <a:p>
            <a:pPr>
              <a:lnSpc>
                <a:spcPct val="110000"/>
              </a:lnSpc>
            </a:pPr>
            <a:r>
              <a:rPr lang="en-US" sz="1600" dirty="0">
                <a:latin typeface="Arial" panose="020B0604020202020204" pitchFamily="34" charset="0"/>
                <a:cs typeface="Arial" panose="020B0604020202020204" pitchFamily="34" charset="0"/>
              </a:rPr>
              <a:t>The length and width of the kernel are both chosen to be equal to 2</a:t>
            </a:r>
          </a:p>
          <a:p>
            <a:pPr>
              <a:lnSpc>
                <a:spcPct val="110000"/>
              </a:lnSpc>
            </a:pPr>
            <a:endParaRPr lang="LID4096" sz="1300" dirty="0"/>
          </a:p>
        </p:txBody>
      </p:sp>
      <p:pic>
        <p:nvPicPr>
          <p:cNvPr id="4" name="Picture 3" descr="A screenshot of a computer code&#10;&#10;Description automatically generated">
            <a:extLst>
              <a:ext uri="{FF2B5EF4-FFF2-40B4-BE49-F238E27FC236}">
                <a16:creationId xmlns:a16="http://schemas.microsoft.com/office/drawing/2014/main" id="{29BF6B7D-7801-CC25-68F7-33675007B0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5314" y="1928068"/>
            <a:ext cx="6711360" cy="1787488"/>
          </a:xfrm>
          <a:prstGeom prst="rect">
            <a:avLst/>
          </a:prstGeom>
        </p:spPr>
      </p:pic>
      <p:pic>
        <p:nvPicPr>
          <p:cNvPr id="5" name="Audio Recording 17 Jul 2023 at 21:12:28">
            <a:hlinkClick r:id="" action="ppaction://media"/>
            <a:extLst>
              <a:ext uri="{FF2B5EF4-FFF2-40B4-BE49-F238E27FC236}">
                <a16:creationId xmlns:a16="http://schemas.microsoft.com/office/drawing/2014/main" id="{3AD01507-C655-8951-0160-2FA86B3250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999392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6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5713A-4DA1-41A0-8774-41101E1D3285}"/>
              </a:ext>
            </a:extLst>
          </p:cNvPr>
          <p:cNvSpPr>
            <a:spLocks noGrp="1"/>
          </p:cNvSpPr>
          <p:nvPr>
            <p:ph type="title"/>
          </p:nvPr>
        </p:nvSpPr>
        <p:spPr>
          <a:xfrm>
            <a:off x="694111" y="909638"/>
            <a:ext cx="5933795" cy="939710"/>
          </a:xfrm>
        </p:spPr>
        <p:txBody>
          <a:bodyPr>
            <a:normAutofit/>
          </a:bodyPr>
          <a:lstStyle/>
          <a:p>
            <a:r>
              <a:rPr lang="en-US" dirty="0"/>
              <a:t>Knowledge gained</a:t>
            </a:r>
            <a:endParaRPr lang="LID4096" dirty="0"/>
          </a:p>
        </p:txBody>
      </p:sp>
      <p:cxnSp>
        <p:nvCxnSpPr>
          <p:cNvPr id="10249" name="Straight Connector 10248">
            <a:extLst>
              <a:ext uri="{FF2B5EF4-FFF2-40B4-BE49-F238E27FC236}">
                <a16:creationId xmlns:a16="http://schemas.microsoft.com/office/drawing/2014/main" id="{511FC409-B3C2-4F68-865C-C5333D6F27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5715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6BA793B-53CD-3D8F-0EF2-330F96AFD00A}"/>
              </a:ext>
            </a:extLst>
          </p:cNvPr>
          <p:cNvSpPr>
            <a:spLocks noGrp="1"/>
          </p:cNvSpPr>
          <p:nvPr>
            <p:ph idx="1"/>
          </p:nvPr>
        </p:nvSpPr>
        <p:spPr>
          <a:xfrm>
            <a:off x="700088" y="2276474"/>
            <a:ext cx="6041371" cy="3553109"/>
          </a:xfrm>
        </p:spPr>
        <p:txBody>
          <a:bodyPr>
            <a:normAutofit/>
          </a:bodyPr>
          <a:lstStyle/>
          <a:p>
            <a:pPr marL="0" marR="0" indent="0">
              <a:spcBef>
                <a:spcPts val="0"/>
              </a:spcBef>
              <a:spcAft>
                <a:spcPts val="800"/>
              </a:spcAft>
              <a:buNone/>
            </a:pPr>
            <a:r>
              <a:rPr lang="en-US" sz="1600" kern="100" dirty="0">
                <a:effectLst/>
                <a:latin typeface="Arial" panose="020B0604020202020204" pitchFamily="34" charset="0"/>
                <a:ea typeface="Calibri" panose="020F0502020204030204" pitchFamily="34" charset="0"/>
                <a:cs typeface="Arial" panose="020B0604020202020204" pitchFamily="34" charset="0"/>
              </a:rPr>
              <a:t>To conclude, the project has given us the opportunity to obtain extended knowledge as regards the implementation of Convolutional Neural Networks modeling for image classification purposes. However, this modelling technique has a wider range of applications including decoding facial recognition, analyzing documents or even understanding climate change (Kim et al, 2022). </a:t>
            </a:r>
          </a:p>
          <a:p>
            <a:pPr marL="0" marR="0" indent="0">
              <a:spcBef>
                <a:spcPts val="0"/>
              </a:spcBef>
              <a:spcAft>
                <a:spcPts val="800"/>
              </a:spcAft>
              <a:buNone/>
            </a:pPr>
            <a:r>
              <a:rPr lang="en-US" sz="1600" kern="100" dirty="0">
                <a:effectLst/>
                <a:latin typeface="Arial" panose="020B0604020202020204" pitchFamily="34" charset="0"/>
                <a:ea typeface="Calibri" panose="020F0502020204030204" pitchFamily="34" charset="0"/>
                <a:cs typeface="Arial" panose="020B0604020202020204" pitchFamily="34" charset="0"/>
              </a:rPr>
              <a:t>There is a lot more to learn about this modelling technique and thus this project was just the beginning.</a:t>
            </a:r>
          </a:p>
        </p:txBody>
      </p:sp>
      <p:pic>
        <p:nvPicPr>
          <p:cNvPr id="10242" name="Picture 2" descr="How Facial Recognition Works - Data Wow blog – Data Science Consultant  Thailand | Data Wow in Bangkok">
            <a:extLst>
              <a:ext uri="{FF2B5EF4-FFF2-40B4-BE49-F238E27FC236}">
                <a16:creationId xmlns:a16="http://schemas.microsoft.com/office/drawing/2014/main" id="{812E11BF-F1DF-A071-9E6A-A9BCF57EF7E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1821" r="10842" b="-20"/>
          <a:stretch/>
        </p:blipFill>
        <p:spPr bwMode="auto">
          <a:xfrm>
            <a:off x="7315200" y="715218"/>
            <a:ext cx="4076700" cy="5418871"/>
          </a:xfrm>
          <a:prstGeom prst="rect">
            <a:avLst/>
          </a:prstGeom>
          <a:noFill/>
          <a:extLst>
            <a:ext uri="{909E8E84-426E-40DD-AFC4-6F175D3DCCD1}">
              <a14:hiddenFill xmlns:a14="http://schemas.microsoft.com/office/drawing/2010/main">
                <a:solidFill>
                  <a:srgbClr val="FFFFFF"/>
                </a:solidFill>
              </a14:hiddenFill>
            </a:ext>
          </a:extLst>
        </p:spPr>
      </p:pic>
      <p:cxnSp>
        <p:nvCxnSpPr>
          <p:cNvPr id="10251" name="Straight Connector 10250">
            <a:extLst>
              <a:ext uri="{FF2B5EF4-FFF2-40B4-BE49-F238E27FC236}">
                <a16:creationId xmlns:a16="http://schemas.microsoft.com/office/drawing/2014/main" id="{B810270D-76A7-44B3-9746-7EDF5788602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5715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Audio Recording 17 Jul 2023 at 21:13:02">
            <a:hlinkClick r:id="" action="ppaction://media"/>
            <a:extLst>
              <a:ext uri="{FF2B5EF4-FFF2-40B4-BE49-F238E27FC236}">
                <a16:creationId xmlns:a16="http://schemas.microsoft.com/office/drawing/2014/main" id="{F8FC70A6-04DB-19D2-3768-94A52B9309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095997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81" name="Straight Connector 208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3" name="Straight Connector 208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085" name="Rectangle 2084">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descr="109 Thank You End Presentation Stock Photos - Free &amp; Royalty-Free Stock  Photos from Dreamstime">
            <a:extLst>
              <a:ext uri="{FF2B5EF4-FFF2-40B4-BE49-F238E27FC236}">
                <a16:creationId xmlns:a16="http://schemas.microsoft.com/office/drawing/2014/main" id="{C554800D-6D2D-977A-8DCA-B35A0229106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0071" b="14929"/>
          <a:stretch/>
        </p:blipFill>
        <p:spPr bwMode="auto">
          <a:xfrm>
            <a:off x="20" y="10"/>
            <a:ext cx="12191980" cy="6857990"/>
          </a:xfrm>
          <a:prstGeom prst="rect">
            <a:avLst/>
          </a:prstGeom>
          <a:extLst>
            <a:ext uri="{909E8E84-426E-40DD-AFC4-6F175D3DCCD1}">
              <a14:hiddenFill xmlns:a14="http://schemas.microsoft.com/office/drawing/2010/main">
                <a:solidFill>
                  <a:srgbClr val="FFFFFF"/>
                </a:solidFill>
              </a14:hiddenFill>
            </a:ext>
          </a:extLst>
        </p:spPr>
      </p:pic>
      <p:sp>
        <p:nvSpPr>
          <p:cNvPr id="2087" name="Rectangle 2086">
            <a:extLst>
              <a:ext uri="{FF2B5EF4-FFF2-40B4-BE49-F238E27FC236}">
                <a16:creationId xmlns:a16="http://schemas.microsoft.com/office/drawing/2014/main" id="{612349FF-7742-42ED-ADF3-238B5DDD1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4237318"/>
            <a:ext cx="12188952" cy="2620682"/>
          </a:xfrm>
          <a:prstGeom prst="rect">
            <a:avLst/>
          </a:prstGeom>
          <a:gradFill>
            <a:gsLst>
              <a:gs pos="42000">
                <a:srgbClr val="000000">
                  <a:alpha val="14000"/>
                </a:srgbClr>
              </a:gs>
              <a:gs pos="0">
                <a:srgbClr val="000000">
                  <a:alpha val="0"/>
                </a:srgbClr>
              </a:gs>
              <a:gs pos="100000">
                <a:srgbClr val="000000">
                  <a:alpha val="3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Recording 17 Jul 2023 at 21:13:16">
            <a:hlinkClick r:id="" action="ppaction://media"/>
            <a:extLst>
              <a:ext uri="{FF2B5EF4-FFF2-40B4-BE49-F238E27FC236}">
                <a16:creationId xmlns:a16="http://schemas.microsoft.com/office/drawing/2014/main" id="{A38A90BD-C751-9484-60DC-09D0147C1E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188644849"/>
      </p:ext>
    </p:extLst>
  </p:cSld>
  <p:clrMapOvr>
    <a:masterClrMapping/>
  </p:clrMapOvr>
  <mc:AlternateContent xmlns:mc="http://schemas.openxmlformats.org/markup-compatibility/2006" xmlns:p14="http://schemas.microsoft.com/office/powerpoint/2010/main">
    <mc:Choice Requires="p14">
      <p:transition spd="slow" p14:dur="2000" advTm="13073"/>
    </mc:Choice>
    <mc:Fallback xmlns="">
      <p:transition spd="slow" advTm="1307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5713A-4DA1-41A0-8774-41101E1D3285}"/>
              </a:ext>
            </a:extLst>
          </p:cNvPr>
          <p:cNvSpPr>
            <a:spLocks noGrp="1"/>
          </p:cNvSpPr>
          <p:nvPr>
            <p:ph type="title"/>
          </p:nvPr>
        </p:nvSpPr>
        <p:spPr>
          <a:xfrm>
            <a:off x="694111" y="909638"/>
            <a:ext cx="5933795" cy="939710"/>
          </a:xfrm>
        </p:spPr>
        <p:txBody>
          <a:bodyPr>
            <a:normAutofit/>
          </a:bodyPr>
          <a:lstStyle/>
          <a:p>
            <a:r>
              <a:rPr lang="en-US" dirty="0"/>
              <a:t>References</a:t>
            </a:r>
            <a:endParaRPr lang="LID4096" dirty="0"/>
          </a:p>
        </p:txBody>
      </p:sp>
      <p:sp>
        <p:nvSpPr>
          <p:cNvPr id="3" name="Content Placeholder 2">
            <a:extLst>
              <a:ext uri="{FF2B5EF4-FFF2-40B4-BE49-F238E27FC236}">
                <a16:creationId xmlns:a16="http://schemas.microsoft.com/office/drawing/2014/main" id="{26BA793B-53CD-3D8F-0EF2-330F96AFD00A}"/>
              </a:ext>
            </a:extLst>
          </p:cNvPr>
          <p:cNvSpPr>
            <a:spLocks noGrp="1"/>
          </p:cNvSpPr>
          <p:nvPr>
            <p:ph idx="1"/>
          </p:nvPr>
        </p:nvSpPr>
        <p:spPr>
          <a:xfrm>
            <a:off x="571024" y="1652445"/>
            <a:ext cx="11049952" cy="3553109"/>
          </a:xfrm>
        </p:spPr>
        <p:txBody>
          <a:bodyPr>
            <a:noAutofit/>
          </a:bodyPr>
          <a:lstStyle/>
          <a:p>
            <a:pPr marR="16510">
              <a:lnSpc>
                <a:spcPct val="107000"/>
              </a:lnSpc>
              <a:spcAft>
                <a:spcPts val="800"/>
              </a:spcAft>
            </a:pPr>
            <a:r>
              <a:rPr lang="en-US" sz="1400" kern="100" dirty="0">
                <a:effectLst/>
                <a:latin typeface="Arial" panose="020B0604020202020204" pitchFamily="34" charset="0"/>
                <a:ea typeface="Calibri" panose="020F0502020204030204" pitchFamily="34" charset="0"/>
                <a:cs typeface="Arial" panose="020B0604020202020204" pitchFamily="34" charset="0"/>
              </a:rPr>
              <a:t>Canadian Institute for Advanced Research (2009) The CIFAR-10 dataset.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2"/>
              </a:rPr>
              <a:t>https://www.cs.toronto.edu/~kriz/cifar.html</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marR="16510">
              <a:lnSpc>
                <a:spcPct val="107000"/>
              </a:lnSpc>
              <a:spcAft>
                <a:spcPts val="800"/>
              </a:spcAft>
            </a:pPr>
            <a:r>
              <a:rPr lang="en-US" sz="1400" kern="100" dirty="0" err="1">
                <a:effectLst/>
                <a:latin typeface="Arial" panose="020B0604020202020204" pitchFamily="34" charset="0"/>
                <a:ea typeface="Calibri" panose="020F0502020204030204" pitchFamily="34" charset="0"/>
                <a:cs typeface="Arial" panose="020B0604020202020204" pitchFamily="34" charset="0"/>
              </a:rPr>
              <a:t>Yathish</a:t>
            </a:r>
            <a:r>
              <a:rPr lang="en-US" sz="1400" kern="100" dirty="0">
                <a:effectLst/>
                <a:latin typeface="Arial" panose="020B0604020202020204" pitchFamily="34" charset="0"/>
                <a:ea typeface="Calibri" panose="020F0502020204030204" pitchFamily="34" charset="0"/>
                <a:cs typeface="Arial" panose="020B0604020202020204" pitchFamily="34" charset="0"/>
              </a:rPr>
              <a:t>, V. (2022).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3"/>
              </a:rPr>
              <a:t>https://towardsdatascience.com/loss-functions-and-their-use-in-neural-networks-a470e703f1e9</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marR="16510">
              <a:lnSpc>
                <a:spcPct val="107000"/>
              </a:lnSpc>
              <a:spcAft>
                <a:spcPts val="800"/>
              </a:spcAft>
            </a:pPr>
            <a:r>
              <a:rPr lang="en-US" sz="1400" kern="100" dirty="0" err="1">
                <a:effectLst/>
                <a:latin typeface="Arial" panose="020B0604020202020204" pitchFamily="34" charset="0"/>
                <a:ea typeface="Calibri" panose="020F0502020204030204" pitchFamily="34" charset="0"/>
                <a:cs typeface="Arial" panose="020B0604020202020204" pitchFamily="34" charset="0"/>
              </a:rPr>
              <a:t>DanB</a:t>
            </a:r>
            <a:r>
              <a:rPr lang="en-US" sz="1400" kern="100" dirty="0">
                <a:effectLst/>
                <a:latin typeface="Arial" panose="020B0604020202020204" pitchFamily="34" charset="0"/>
                <a:ea typeface="Calibri" panose="020F0502020204030204" pitchFamily="34" charset="0"/>
                <a:cs typeface="Arial" panose="020B0604020202020204" pitchFamily="34" charset="0"/>
              </a:rPr>
              <a:t> (2018) Rectified Linear Units (</a:t>
            </a:r>
            <a:r>
              <a:rPr lang="en-US" sz="1400" kern="100" dirty="0" err="1">
                <a:effectLst/>
                <a:latin typeface="Arial" panose="020B0604020202020204" pitchFamily="34" charset="0"/>
                <a:ea typeface="Calibri" panose="020F0502020204030204" pitchFamily="34" charset="0"/>
                <a:cs typeface="Arial" panose="020B0604020202020204" pitchFamily="34" charset="0"/>
              </a:rPr>
              <a:t>ReLU</a:t>
            </a:r>
            <a:r>
              <a:rPr lang="en-US" sz="1400" kern="100" dirty="0">
                <a:effectLst/>
                <a:latin typeface="Arial" panose="020B0604020202020204" pitchFamily="34" charset="0"/>
                <a:ea typeface="Calibri" panose="020F0502020204030204" pitchFamily="34" charset="0"/>
                <a:cs typeface="Arial" panose="020B0604020202020204" pitchFamily="34" charset="0"/>
              </a:rPr>
              <a:t>) in Deep Learning.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4"/>
              </a:rPr>
              <a:t>https://www.kaggle.com/code/dansbecker/rectified-linear-units-relu-in-deep-learning/notebook</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marR="16510">
              <a:lnSpc>
                <a:spcPct val="107000"/>
              </a:lnSpc>
              <a:spcAft>
                <a:spcPts val="800"/>
              </a:spcAft>
            </a:pPr>
            <a:r>
              <a:rPr lang="en-US" sz="1400" kern="100" dirty="0">
                <a:effectLst/>
                <a:latin typeface="Arial" panose="020B0604020202020204" pitchFamily="34" charset="0"/>
                <a:ea typeface="Calibri" panose="020F0502020204030204" pitchFamily="34" charset="0"/>
                <a:cs typeface="Arial" panose="020B0604020202020204" pitchFamily="34" charset="0"/>
              </a:rPr>
              <a:t>Wood, T. (publication date unknown). What is the </a:t>
            </a:r>
            <a:r>
              <a:rPr lang="en-US" sz="1400" kern="100" dirty="0" err="1">
                <a:effectLst/>
                <a:latin typeface="Arial" panose="020B0604020202020204" pitchFamily="34" charset="0"/>
                <a:ea typeface="Calibri" panose="020F0502020204030204" pitchFamily="34" charset="0"/>
                <a:cs typeface="Arial" panose="020B0604020202020204" pitchFamily="34" charset="0"/>
              </a:rPr>
              <a:t>Softmax</a:t>
            </a:r>
            <a:r>
              <a:rPr lang="en-US" sz="1400" kern="100" dirty="0">
                <a:effectLst/>
                <a:latin typeface="Arial" panose="020B0604020202020204" pitchFamily="34" charset="0"/>
                <a:ea typeface="Calibri" panose="020F0502020204030204" pitchFamily="34" charset="0"/>
                <a:cs typeface="Arial" panose="020B0604020202020204" pitchFamily="34" charset="0"/>
              </a:rPr>
              <a:t> Function?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5"/>
              </a:rPr>
              <a:t>https://deepai.org/machine-learning-glossary-and-terms/softmax-layer</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n-US" sz="1400" kern="100" dirty="0" err="1">
                <a:effectLst/>
                <a:latin typeface="Arial" panose="020B0604020202020204" pitchFamily="34" charset="0"/>
                <a:ea typeface="Calibri" panose="020F0502020204030204" pitchFamily="34" charset="0"/>
                <a:cs typeface="Arial" panose="020B0604020202020204" pitchFamily="34" charset="0"/>
              </a:rPr>
              <a:t>Koech</a:t>
            </a:r>
            <a:r>
              <a:rPr lang="en-US" sz="1400" kern="100" dirty="0">
                <a:effectLst/>
                <a:latin typeface="Arial" panose="020B0604020202020204" pitchFamily="34" charset="0"/>
                <a:ea typeface="Calibri" panose="020F0502020204030204" pitchFamily="34" charset="0"/>
                <a:cs typeface="Arial" panose="020B0604020202020204" pitchFamily="34" charset="0"/>
              </a:rPr>
              <a:t>, K. E. (2020) Cross-Entropy Loss Function.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6"/>
              </a:rPr>
              <a:t>https://towardsdatascience.com/cross-entropy-loss-function-f38c4ec8643e</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n-US" sz="1400" kern="100" dirty="0">
                <a:effectLst/>
                <a:latin typeface="Arial" panose="020B0604020202020204" pitchFamily="34" charset="0"/>
                <a:ea typeface="Calibri" panose="020F0502020204030204" pitchFamily="34" charset="0"/>
                <a:cs typeface="Arial" panose="020B0604020202020204" pitchFamily="34" charset="0"/>
              </a:rPr>
              <a:t>Kumar, A. (2020) </a:t>
            </a:r>
            <a:r>
              <a:rPr lang="en-US" sz="1400" kern="100" dirty="0" err="1">
                <a:effectLst/>
                <a:latin typeface="Arial" panose="020B0604020202020204" pitchFamily="34" charset="0"/>
                <a:ea typeface="Calibri" panose="020F0502020204030204" pitchFamily="34" charset="0"/>
                <a:cs typeface="Arial" panose="020B0604020202020204" pitchFamily="34" charset="0"/>
              </a:rPr>
              <a:t>Keras</a:t>
            </a:r>
            <a:r>
              <a:rPr lang="en-US" sz="1400" kern="100" dirty="0">
                <a:effectLst/>
                <a:latin typeface="Arial" panose="020B0604020202020204" pitchFamily="34" charset="0"/>
                <a:ea typeface="Calibri" panose="020F0502020204030204" pitchFamily="34" charset="0"/>
                <a:cs typeface="Arial" panose="020B0604020202020204" pitchFamily="34" charset="0"/>
              </a:rPr>
              <a:t> – Categorical Cross Entropy Loss Function.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7"/>
              </a:rPr>
              <a:t>https://vitalflux.com/keras-categorical-cross-entropy-loss-function/#:~:text=categorical_crossentropy%3A%20Used%20as%20a%20loss,into%20categorical%20encoding%20using%20keras</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5438751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5713A-4DA1-41A0-8774-41101E1D3285}"/>
              </a:ext>
            </a:extLst>
          </p:cNvPr>
          <p:cNvSpPr>
            <a:spLocks noGrp="1"/>
          </p:cNvSpPr>
          <p:nvPr>
            <p:ph type="title"/>
          </p:nvPr>
        </p:nvSpPr>
        <p:spPr>
          <a:xfrm>
            <a:off x="694111" y="909638"/>
            <a:ext cx="5933795" cy="939710"/>
          </a:xfrm>
        </p:spPr>
        <p:txBody>
          <a:bodyPr>
            <a:normAutofit/>
          </a:bodyPr>
          <a:lstStyle/>
          <a:p>
            <a:r>
              <a:rPr lang="en-US" dirty="0"/>
              <a:t>References</a:t>
            </a:r>
            <a:endParaRPr lang="LID4096" dirty="0"/>
          </a:p>
        </p:txBody>
      </p:sp>
      <p:sp>
        <p:nvSpPr>
          <p:cNvPr id="3" name="Content Placeholder 2">
            <a:extLst>
              <a:ext uri="{FF2B5EF4-FFF2-40B4-BE49-F238E27FC236}">
                <a16:creationId xmlns:a16="http://schemas.microsoft.com/office/drawing/2014/main" id="{26BA793B-53CD-3D8F-0EF2-330F96AFD00A}"/>
              </a:ext>
            </a:extLst>
          </p:cNvPr>
          <p:cNvSpPr>
            <a:spLocks noGrp="1"/>
          </p:cNvSpPr>
          <p:nvPr>
            <p:ph idx="1"/>
          </p:nvPr>
        </p:nvSpPr>
        <p:spPr>
          <a:xfrm>
            <a:off x="533400" y="1652445"/>
            <a:ext cx="10964489" cy="3553109"/>
          </a:xfrm>
        </p:spPr>
        <p:txBody>
          <a:bodyPr>
            <a:noAutofit/>
          </a:bodyPr>
          <a:lstStyle/>
          <a:p>
            <a:pPr>
              <a:lnSpc>
                <a:spcPct val="107000"/>
              </a:lnSpc>
              <a:spcAft>
                <a:spcPts val="800"/>
              </a:spcAft>
            </a:pPr>
            <a:r>
              <a:rPr lang="en-US" sz="1400" kern="100" dirty="0">
                <a:effectLst/>
                <a:latin typeface="Arial" panose="020B0604020202020204" pitchFamily="34" charset="0"/>
                <a:ea typeface="Calibri" panose="020F0502020204030204" pitchFamily="34" charset="0"/>
                <a:cs typeface="Arial" panose="020B0604020202020204" pitchFamily="34" charset="0"/>
              </a:rPr>
              <a:t>LinkedIn (2023) What are the advantages and disadvantages of using cross-entropy loss for classification tasks?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2"/>
              </a:rPr>
              <a:t>https://www.linkedin.com/advice/0/what-advantages-disadvantages-using-cross-entropy</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n-US" sz="1400" kern="100" dirty="0">
                <a:effectLst/>
                <a:latin typeface="Arial" panose="020B0604020202020204" pitchFamily="34" charset="0"/>
                <a:ea typeface="Calibri" panose="020F0502020204030204" pitchFamily="34" charset="0"/>
                <a:cs typeface="Arial" panose="020B0604020202020204" pitchFamily="34" charset="0"/>
              </a:rPr>
              <a:t>Brownlee, J. (2019) A Gentle Introduction to Cross-Entropy for Machine Learning.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3"/>
              </a:rPr>
              <a:t>https://machinelearningmastery.com/cross-entropy-for-machine-learning/</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n-US" sz="1400" kern="100" dirty="0">
                <a:effectLst/>
                <a:latin typeface="Arial" panose="020B0604020202020204" pitchFamily="34" charset="0"/>
                <a:ea typeface="Calibri" panose="020F0502020204030204" pitchFamily="34" charset="0"/>
                <a:cs typeface="Arial" panose="020B0604020202020204" pitchFamily="34" charset="0"/>
              </a:rPr>
              <a:t>Kumar, P. (2021) Max Pooling, Why use it and its advantages.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4"/>
              </a:rPr>
              <a:t>https://medium.com/geekculture/max-pooling-why-use-it-and-its-advantages-5807a0190459</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n-US" sz="1400" kern="100" dirty="0">
                <a:effectLst/>
                <a:latin typeface="Arial" panose="020B0604020202020204" pitchFamily="34" charset="0"/>
                <a:ea typeface="Calibri" panose="020F0502020204030204" pitchFamily="34" charset="0"/>
                <a:cs typeface="Arial" panose="020B0604020202020204" pitchFamily="34" charset="0"/>
              </a:rPr>
              <a:t>Pradeep, S. (2017) Why would one use larger strides in convolutional NNs, as opposed to smaller strides?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5"/>
              </a:rPr>
              <a:t>https://www.quora.com/Why-would-one-use-larger-strides-in-convolutional-NNs-as-opposed-to-smaller-strides</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n-US" sz="1400" kern="100" dirty="0">
                <a:effectLst/>
                <a:latin typeface="Arial" panose="020B0604020202020204" pitchFamily="34" charset="0"/>
                <a:ea typeface="Calibri" panose="020F0502020204030204" pitchFamily="34" charset="0"/>
                <a:cs typeface="Arial" panose="020B0604020202020204" pitchFamily="34" charset="0"/>
              </a:rPr>
              <a:t>Brownlee, J. (2019) A Gentle Introduction to Pooling Layers for Convolutional Neural Networks. Available from: </a:t>
            </a:r>
            <a:r>
              <a:rPr lang="en-US" sz="1400" u="sng" kern="100"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6"/>
              </a:rPr>
              <a:t>https://machinelearningmastery.com/pooling-layers-for-convolutional-neural-networks/</a:t>
            </a:r>
            <a:r>
              <a:rPr lang="en-US" sz="1400" kern="100" dirty="0">
                <a:effectLst/>
                <a:latin typeface="Arial" panose="020B0604020202020204" pitchFamily="34" charset="0"/>
                <a:ea typeface="Calibri" panose="020F0502020204030204" pitchFamily="34" charset="0"/>
                <a:cs typeface="Arial" panose="020B0604020202020204" pitchFamily="34" charset="0"/>
              </a:rPr>
              <a:t> [Accessed 16 July 2023].</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n-US" sz="1400" kern="100" dirty="0">
                <a:effectLst/>
                <a:latin typeface="Arial" panose="020B0604020202020204" pitchFamily="34" charset="0"/>
                <a:ea typeface="Calibri" panose="020F0502020204030204" pitchFamily="34" charset="0"/>
                <a:cs typeface="Arial" panose="020B0604020202020204" pitchFamily="34" charset="0"/>
              </a:rPr>
              <a:t>Kim, J., Lee, M., Han, H., Kim, D., Bae, Y. and Kim, H.S. (2022). Case study: Development of the CNN model considering teleconnection for spatial downscaling of precipitation in a climate change scenario. Sustainability, 14(8), p.4719.</a:t>
            </a:r>
            <a:endParaRPr lang="en-GB" sz="1400" kern="1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208218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2" name="Rectangle 107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84B721-F733-1C37-5A89-F22FC3764616}"/>
              </a:ext>
            </a:extLst>
          </p:cNvPr>
          <p:cNvSpPr>
            <a:spLocks noGrp="1"/>
          </p:cNvSpPr>
          <p:nvPr>
            <p:ph type="title"/>
          </p:nvPr>
        </p:nvSpPr>
        <p:spPr>
          <a:xfrm>
            <a:off x="695325" y="907037"/>
            <a:ext cx="3819821" cy="1955690"/>
          </a:xfrm>
        </p:spPr>
        <p:txBody>
          <a:bodyPr>
            <a:normAutofit/>
          </a:bodyPr>
          <a:lstStyle/>
          <a:p>
            <a:r>
              <a:rPr lang="en-GB" dirty="0"/>
              <a:t>The Dataset-CIFAR10 </a:t>
            </a:r>
            <a:endParaRPr lang="LID4096" dirty="0"/>
          </a:p>
        </p:txBody>
      </p:sp>
      <p:cxnSp>
        <p:nvCxnSpPr>
          <p:cNvPr id="1074" name="Straight Connector 107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35287"/>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9862283-A444-D263-DED3-769D62EC68BC}"/>
              </a:ext>
            </a:extLst>
          </p:cNvPr>
          <p:cNvSpPr>
            <a:spLocks noGrp="1"/>
          </p:cNvSpPr>
          <p:nvPr>
            <p:ph idx="1"/>
          </p:nvPr>
        </p:nvSpPr>
        <p:spPr>
          <a:xfrm>
            <a:off x="695325" y="2681555"/>
            <a:ext cx="4112981" cy="3553422"/>
          </a:xfrm>
        </p:spPr>
        <p:txBody>
          <a:bodyPr>
            <a:normAutofit/>
          </a:bodyPr>
          <a:lstStyle/>
          <a:p>
            <a:pPr>
              <a:lnSpc>
                <a:spcPct val="110000"/>
              </a:lnSpc>
            </a:pPr>
            <a:r>
              <a:rPr lang="en-GB" sz="1600" b="1" dirty="0">
                <a:latin typeface="Arial" panose="020B0604020202020204" pitchFamily="34" charset="0"/>
                <a:ea typeface="Lato" panose="020F0502020204030203" pitchFamily="34" charset="0"/>
                <a:cs typeface="Arial" panose="020B0604020202020204" pitchFamily="34" charset="0"/>
              </a:rPr>
              <a:t>The dataset </a:t>
            </a:r>
            <a:r>
              <a:rPr lang="en-GB" sz="1600" dirty="0">
                <a:latin typeface="Arial" panose="020B0604020202020204" pitchFamily="34" charset="0"/>
                <a:ea typeface="Lato" panose="020F0502020204030203" pitchFamily="34" charset="0"/>
                <a:cs typeface="Arial" panose="020B0604020202020204" pitchFamily="34" charset="0"/>
              </a:rPr>
              <a:t>consists of 60,000 images, each belonging to one of the following ten categories: ‘airplane’, ’automobile’, ’bird’, ‘cat’, ’deer’, ‘dog’, ‘frog’, ‘horse’, ‘ship’ and ‘truck’. Thus, there are 6,000 images per category (Canadian Institute for Advanced Research, 2009)</a:t>
            </a:r>
            <a:endParaRPr lang="en-US" sz="1600" dirty="0">
              <a:latin typeface="Arial" panose="020B0604020202020204" pitchFamily="34" charset="0"/>
              <a:cs typeface="Arial" panose="020B0604020202020204" pitchFamily="34" charset="0"/>
            </a:endParaRPr>
          </a:p>
          <a:p>
            <a:pPr>
              <a:lnSpc>
                <a:spcPct val="110000"/>
              </a:lnSpc>
            </a:pPr>
            <a:endParaRPr lang="en-US" dirty="0"/>
          </a:p>
          <a:p>
            <a:pPr>
              <a:lnSpc>
                <a:spcPct val="110000"/>
              </a:lnSpc>
            </a:pPr>
            <a:endParaRPr lang="en-US" dirty="0"/>
          </a:p>
          <a:p>
            <a:pPr>
              <a:lnSpc>
                <a:spcPct val="110000"/>
              </a:lnSpc>
            </a:pPr>
            <a:endParaRPr lang="en-US" dirty="0"/>
          </a:p>
          <a:p>
            <a:pPr>
              <a:lnSpc>
                <a:spcPct val="110000"/>
              </a:lnSpc>
            </a:pPr>
            <a:endParaRPr lang="el-GR" dirty="0"/>
          </a:p>
          <a:p>
            <a:pPr>
              <a:lnSpc>
                <a:spcPct val="110000"/>
              </a:lnSpc>
            </a:pPr>
            <a:endParaRPr lang="LID4096" dirty="0"/>
          </a:p>
        </p:txBody>
      </p:sp>
      <p:pic>
        <p:nvPicPr>
          <p:cNvPr id="1030" name="Picture 6" descr="CIFAR-10 Dataset | Papers With Code">
            <a:extLst>
              <a:ext uri="{FF2B5EF4-FFF2-40B4-BE49-F238E27FC236}">
                <a16:creationId xmlns:a16="http://schemas.microsoft.com/office/drawing/2014/main" id="{0BBE9AA0-FB19-CA06-2959-1060F6C9BBD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6778" b="1"/>
          <a:stretch/>
        </p:blipFill>
        <p:spPr bwMode="auto">
          <a:xfrm>
            <a:off x="5315246" y="729593"/>
            <a:ext cx="6515100" cy="539881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 name="Audio Recording 17 Jul 2023 at 20:45:17">
            <a:hlinkClick r:id="" action="ppaction://media"/>
            <a:extLst>
              <a:ext uri="{FF2B5EF4-FFF2-40B4-BE49-F238E27FC236}">
                <a16:creationId xmlns:a16="http://schemas.microsoft.com/office/drawing/2014/main" id="{D26F08EF-9EB0-583C-DBFD-E5BD0A8871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224344863"/>
      </p:ext>
    </p:extLst>
  </p:cSld>
  <p:clrMapOvr>
    <a:masterClrMapping/>
  </p:clrMapOvr>
  <mc:AlternateContent xmlns:mc="http://schemas.openxmlformats.org/markup-compatibility/2006" xmlns:p14="http://schemas.microsoft.com/office/powerpoint/2010/main">
    <mc:Choice Requires="p14">
      <p:transition spd="slow" p14:dur="2000" advTm="22845"/>
    </mc:Choice>
    <mc:Fallback xmlns="">
      <p:transition spd="slow" advTm="2284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4658D-F009-DA9E-D488-2F941FB83171}"/>
              </a:ext>
            </a:extLst>
          </p:cNvPr>
          <p:cNvSpPr>
            <a:spLocks noGrp="1"/>
          </p:cNvSpPr>
          <p:nvPr>
            <p:ph type="title"/>
          </p:nvPr>
        </p:nvSpPr>
        <p:spPr/>
        <p:txBody>
          <a:bodyPr/>
          <a:lstStyle/>
          <a:p>
            <a:r>
              <a:rPr lang="en-US" dirty="0"/>
              <a:t>OBJECTIVES</a:t>
            </a:r>
            <a:endParaRPr lang="LID4096" dirty="0"/>
          </a:p>
        </p:txBody>
      </p:sp>
      <p:sp>
        <p:nvSpPr>
          <p:cNvPr id="3" name="Text Placeholder 2">
            <a:extLst>
              <a:ext uri="{FF2B5EF4-FFF2-40B4-BE49-F238E27FC236}">
                <a16:creationId xmlns:a16="http://schemas.microsoft.com/office/drawing/2014/main" id="{881228B8-D21B-459A-21EF-497BC73F9A2C}"/>
              </a:ext>
            </a:extLst>
          </p:cNvPr>
          <p:cNvSpPr>
            <a:spLocks noGrp="1"/>
          </p:cNvSpPr>
          <p:nvPr>
            <p:ph type="body" idx="1"/>
          </p:nvPr>
        </p:nvSpPr>
        <p:spPr/>
        <p:txBody>
          <a:bodyPr>
            <a:normAutofit/>
          </a:bodyPr>
          <a:lstStyle/>
          <a:p>
            <a:r>
              <a:rPr lang="en-US" sz="2000" b="0" dirty="0">
                <a:latin typeface="Arial Black" panose="020B0A04020102020204" pitchFamily="34" charset="0"/>
              </a:rPr>
              <a:t>OBJECTIVES</a:t>
            </a:r>
            <a:endParaRPr lang="LID4096" sz="2000" b="0" dirty="0">
              <a:latin typeface="Arial Black" panose="020B0A04020102020204" pitchFamily="34" charset="0"/>
            </a:endParaRPr>
          </a:p>
        </p:txBody>
      </p:sp>
      <p:sp>
        <p:nvSpPr>
          <p:cNvPr id="4" name="Content Placeholder 3">
            <a:extLst>
              <a:ext uri="{FF2B5EF4-FFF2-40B4-BE49-F238E27FC236}">
                <a16:creationId xmlns:a16="http://schemas.microsoft.com/office/drawing/2014/main" id="{37BA025B-AEC6-A1B7-65C8-00812712B80D}"/>
              </a:ext>
            </a:extLst>
          </p:cNvPr>
          <p:cNvSpPr>
            <a:spLocks noGrp="1"/>
          </p:cNvSpPr>
          <p:nvPr>
            <p:ph sz="half" idx="2"/>
          </p:nvPr>
        </p:nvSpPr>
        <p:spPr>
          <a:xfrm>
            <a:off x="715384" y="2505075"/>
            <a:ext cx="9285866" cy="3423777"/>
          </a:xfrm>
        </p:spPr>
        <p:txBody>
          <a:bodyPr>
            <a:normAutofit/>
          </a:bodyPr>
          <a:lstStyle/>
          <a:p>
            <a:r>
              <a:rPr lang="en-GB" sz="1600" dirty="0">
                <a:latin typeface="Arial" panose="020B0604020202020204" pitchFamily="34" charset="0"/>
                <a:ea typeface="Lato" panose="020F0502020204030203" pitchFamily="34" charset="0"/>
                <a:cs typeface="Arial" panose="020B0604020202020204" pitchFamily="34" charset="0"/>
              </a:rPr>
              <a:t>Build a Convolutional Neural Network using the CIFAR-10 dataset</a:t>
            </a:r>
          </a:p>
          <a:p>
            <a:r>
              <a:rPr lang="en-GB" sz="1600" dirty="0">
                <a:latin typeface="Arial" panose="020B0604020202020204" pitchFamily="34" charset="0"/>
                <a:ea typeface="Lato" panose="020F0502020204030203" pitchFamily="34" charset="0"/>
                <a:cs typeface="Arial" panose="020B0604020202020204" pitchFamily="34" charset="0"/>
              </a:rPr>
              <a:t>Evaluate the performance of the convolutional neural network</a:t>
            </a:r>
          </a:p>
          <a:p>
            <a:r>
              <a:rPr lang="en-GB" sz="1600" dirty="0">
                <a:latin typeface="Arial" panose="020B0604020202020204" pitchFamily="34" charset="0"/>
                <a:ea typeface="Lato" panose="020F0502020204030203" pitchFamily="34" charset="0"/>
                <a:cs typeface="Arial" panose="020B0604020202020204" pitchFamily="34" charset="0"/>
              </a:rPr>
              <a:t>Build a model with sufficiently high performance to enable each image to be classified correctly, according to their respective category</a:t>
            </a:r>
            <a:endParaRPr lang="en-US" sz="1600" dirty="0">
              <a:latin typeface="Arial" panose="020B0604020202020204" pitchFamily="34" charset="0"/>
              <a:cs typeface="Arial" panose="020B0604020202020204" pitchFamily="34" charset="0"/>
            </a:endParaRPr>
          </a:p>
          <a:p>
            <a:endParaRPr lang="el-GR" dirty="0"/>
          </a:p>
          <a:p>
            <a:pPr marL="0" indent="0">
              <a:buNone/>
            </a:pPr>
            <a:endParaRPr lang="LID4096" dirty="0"/>
          </a:p>
        </p:txBody>
      </p:sp>
      <p:pic>
        <p:nvPicPr>
          <p:cNvPr id="9" name="Audio Recording 17 Jul 2023 at 20:45:44">
            <a:hlinkClick r:id="" action="ppaction://media"/>
            <a:extLst>
              <a:ext uri="{FF2B5EF4-FFF2-40B4-BE49-F238E27FC236}">
                <a16:creationId xmlns:a16="http://schemas.microsoft.com/office/drawing/2014/main" id="{78B31A10-4FBF-0806-9DFE-EF3912444E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243960154"/>
      </p:ext>
    </p:extLst>
  </p:cSld>
  <p:clrMapOvr>
    <a:masterClrMapping/>
  </p:clrMapOvr>
  <mc:AlternateContent xmlns:mc="http://schemas.openxmlformats.org/markup-compatibility/2006" xmlns:p14="http://schemas.microsoft.com/office/powerpoint/2010/main">
    <mc:Choice Requires="p14">
      <p:transition spd="slow" p14:dur="2000" advTm="54801"/>
    </mc:Choice>
    <mc:Fallback xmlns="">
      <p:transition spd="slow" advTm="54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4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4" name="Rectangle 513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859DE0-4B30-6CB7-FE0E-42DCACBC205E}"/>
              </a:ext>
            </a:extLst>
          </p:cNvPr>
          <p:cNvSpPr>
            <a:spLocks noGrp="1"/>
          </p:cNvSpPr>
          <p:nvPr>
            <p:ph type="title"/>
          </p:nvPr>
        </p:nvSpPr>
        <p:spPr>
          <a:xfrm>
            <a:off x="695325" y="897753"/>
            <a:ext cx="3635046" cy="1575391"/>
          </a:xfrm>
        </p:spPr>
        <p:txBody>
          <a:bodyPr>
            <a:normAutofit/>
          </a:bodyPr>
          <a:lstStyle/>
          <a:p>
            <a:r>
              <a:rPr lang="en-US" dirty="0"/>
              <a:t>TRAINING</a:t>
            </a:r>
            <a:r>
              <a:rPr lang="en-US" sz="3700" dirty="0"/>
              <a:t> </a:t>
            </a:r>
            <a:r>
              <a:rPr lang="en-US" dirty="0"/>
              <a:t>AND</a:t>
            </a:r>
            <a:r>
              <a:rPr lang="en-US" sz="3700" dirty="0"/>
              <a:t> VALIDATION SET</a:t>
            </a:r>
            <a:endParaRPr lang="LID4096" sz="3700" dirty="0"/>
          </a:p>
        </p:txBody>
      </p:sp>
      <p:cxnSp>
        <p:nvCxnSpPr>
          <p:cNvPr id="5136" name="Straight Connector 513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3487279-F5A7-3586-295E-83827A2C9A3C}"/>
              </a:ext>
            </a:extLst>
          </p:cNvPr>
          <p:cNvSpPr>
            <a:spLocks noGrp="1"/>
          </p:cNvSpPr>
          <p:nvPr>
            <p:ph idx="1"/>
          </p:nvPr>
        </p:nvSpPr>
        <p:spPr>
          <a:xfrm>
            <a:off x="695325" y="2473144"/>
            <a:ext cx="3635046" cy="4147965"/>
          </a:xfrm>
        </p:spPr>
        <p:txBody>
          <a:bodyPr>
            <a:normAutofit/>
          </a:bodyPr>
          <a:lstStyle/>
          <a:p>
            <a:pPr marL="0" indent="0">
              <a:lnSpc>
                <a:spcPct val="110000"/>
              </a:lnSpc>
              <a:buNone/>
            </a:pPr>
            <a:r>
              <a:rPr lang="en-US" b="1" dirty="0">
                <a:latin typeface="Arial" panose="020B0604020202020204" pitchFamily="34" charset="0"/>
                <a:cs typeface="Arial" panose="020B0604020202020204" pitchFamily="34" charset="0"/>
              </a:rPr>
              <a:t>TRAINING SET:</a:t>
            </a:r>
          </a:p>
          <a:p>
            <a:pPr>
              <a:lnSpc>
                <a:spcPct val="110000"/>
              </a:lnSpc>
            </a:pPr>
            <a:r>
              <a:rPr lang="en-US" sz="1600" dirty="0">
                <a:latin typeface="Arial" panose="020B0604020202020204" pitchFamily="34" charset="0"/>
                <a:ea typeface="Calibri" panose="020F0502020204030204" pitchFamily="34" charset="0"/>
                <a:cs typeface="Arial" panose="020B0604020202020204" pitchFamily="34" charset="0"/>
              </a:rPr>
              <a:t>T</a:t>
            </a:r>
            <a:r>
              <a:rPr lang="en-US" sz="1600" dirty="0">
                <a:effectLst/>
                <a:latin typeface="Arial" panose="020B0604020202020204" pitchFamily="34" charset="0"/>
                <a:ea typeface="Calibri" panose="020F0502020204030204" pitchFamily="34" charset="0"/>
                <a:cs typeface="Arial" panose="020B0604020202020204" pitchFamily="34" charset="0"/>
              </a:rPr>
              <a:t>rain the model</a:t>
            </a:r>
          </a:p>
          <a:p>
            <a:pPr>
              <a:lnSpc>
                <a:spcPct val="110000"/>
              </a:lnSpc>
            </a:pPr>
            <a:r>
              <a:rPr lang="en-US" sz="1600" dirty="0">
                <a:latin typeface="Arial" panose="020B0604020202020204" pitchFamily="34" charset="0"/>
                <a:ea typeface="Calibri" panose="020F0502020204030204" pitchFamily="34" charset="0"/>
                <a:cs typeface="Arial" panose="020B0604020202020204" pitchFamily="34" charset="0"/>
              </a:rPr>
              <a:t>P</a:t>
            </a:r>
            <a:r>
              <a:rPr lang="en-US" sz="1600" dirty="0">
                <a:effectLst/>
                <a:latin typeface="Arial" panose="020B0604020202020204" pitchFamily="34" charset="0"/>
                <a:ea typeface="Calibri" panose="020F0502020204030204" pitchFamily="34" charset="0"/>
                <a:cs typeface="Arial" panose="020B0604020202020204" pitchFamily="34" charset="0"/>
              </a:rPr>
              <a:t>rovide the best fit of the model</a:t>
            </a:r>
          </a:p>
          <a:p>
            <a:pPr>
              <a:lnSpc>
                <a:spcPct val="110000"/>
              </a:lnSpc>
            </a:pPr>
            <a:r>
              <a:rPr lang="en-US" sz="1600" dirty="0">
                <a:latin typeface="Arial" panose="020B0604020202020204" pitchFamily="34" charset="0"/>
                <a:cs typeface="Arial" panose="020B0604020202020204" pitchFamily="34" charset="0"/>
              </a:rPr>
              <a:t>Improve the prediction rate when predicting the test samples</a:t>
            </a:r>
          </a:p>
          <a:p>
            <a:pPr marL="0" indent="0">
              <a:lnSpc>
                <a:spcPct val="110000"/>
              </a:lnSpc>
              <a:buNone/>
            </a:pPr>
            <a:endParaRPr lang="en-US" b="1" dirty="0">
              <a:latin typeface="Arial" panose="020B0604020202020204" pitchFamily="34" charset="0"/>
              <a:cs typeface="Arial" panose="020B0604020202020204" pitchFamily="34" charset="0"/>
            </a:endParaRPr>
          </a:p>
          <a:p>
            <a:pPr marL="0" indent="0">
              <a:lnSpc>
                <a:spcPct val="110000"/>
              </a:lnSpc>
              <a:buNone/>
            </a:pPr>
            <a:r>
              <a:rPr lang="en-US" b="1" dirty="0">
                <a:latin typeface="Arial" panose="020B0604020202020204" pitchFamily="34" charset="0"/>
                <a:cs typeface="Arial" panose="020B0604020202020204" pitchFamily="34" charset="0"/>
              </a:rPr>
              <a:t>VALIDATION SET:</a:t>
            </a:r>
          </a:p>
          <a:p>
            <a:pPr>
              <a:lnSpc>
                <a:spcPct val="110000"/>
              </a:lnSpc>
            </a:pPr>
            <a:r>
              <a:rPr lang="en-US" sz="1600" dirty="0">
                <a:latin typeface="Arial" panose="020B0604020202020204" pitchFamily="34" charset="0"/>
                <a:ea typeface="Calibri" panose="020F0502020204030204" pitchFamily="34" charset="0"/>
                <a:cs typeface="Arial" panose="020B0604020202020204" pitchFamily="34" charset="0"/>
              </a:rPr>
              <a:t>S</a:t>
            </a:r>
            <a:r>
              <a:rPr lang="en-US" sz="1600" dirty="0">
                <a:effectLst/>
                <a:latin typeface="Arial" panose="020B0604020202020204" pitchFamily="34" charset="0"/>
                <a:ea typeface="Calibri" panose="020F0502020204030204" pitchFamily="34" charset="0"/>
                <a:cs typeface="Arial" panose="020B0604020202020204" pitchFamily="34" charset="0"/>
              </a:rPr>
              <a:t>elect the initial 10,000 records of the training set to be utilized for our validation procedure</a:t>
            </a:r>
            <a:endParaRPr lang="LID4096" sz="1600" dirty="0">
              <a:latin typeface="Arial" panose="020B0604020202020204" pitchFamily="34" charset="0"/>
              <a:cs typeface="Arial" panose="020B0604020202020204" pitchFamily="34" charset="0"/>
            </a:endParaRPr>
          </a:p>
          <a:p>
            <a:pPr>
              <a:lnSpc>
                <a:spcPct val="110000"/>
              </a:lnSpc>
            </a:pPr>
            <a:endParaRPr lang="en-US" sz="1700" dirty="0">
              <a:latin typeface="Calibri" panose="020F0502020204030204" pitchFamily="34" charset="0"/>
              <a:cs typeface="Times New Roman" panose="02020603050405020304" pitchFamily="18" charset="0"/>
            </a:endParaRPr>
          </a:p>
          <a:p>
            <a:pPr>
              <a:lnSpc>
                <a:spcPct val="110000"/>
              </a:lnSpc>
            </a:pPr>
            <a:endParaRPr lang="LID4096" sz="1700" dirty="0"/>
          </a:p>
          <a:p>
            <a:pPr>
              <a:lnSpc>
                <a:spcPct val="110000"/>
              </a:lnSpc>
            </a:pPr>
            <a:endParaRPr lang="LID4096" sz="1700" dirty="0"/>
          </a:p>
          <a:p>
            <a:pPr>
              <a:lnSpc>
                <a:spcPct val="110000"/>
              </a:lnSpc>
            </a:pPr>
            <a:endParaRPr lang="LID4096" sz="1700" dirty="0"/>
          </a:p>
        </p:txBody>
      </p:sp>
      <p:pic>
        <p:nvPicPr>
          <p:cNvPr id="5122" name="Picture 2" descr="Train, Validation, and Test Set | 포자랩스의 기술 블로그">
            <a:extLst>
              <a:ext uri="{FF2B5EF4-FFF2-40B4-BE49-F238E27FC236}">
                <a16:creationId xmlns:a16="http://schemas.microsoft.com/office/drawing/2014/main" id="{4D1A3620-8704-43C0-E516-B8C55C21FDE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876800" y="1792081"/>
            <a:ext cx="6515100" cy="3273837"/>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Recording 17 Jul 2023 at 20:46:39">
            <a:hlinkClick r:id="" action="ppaction://media"/>
            <a:extLst>
              <a:ext uri="{FF2B5EF4-FFF2-40B4-BE49-F238E27FC236}">
                <a16:creationId xmlns:a16="http://schemas.microsoft.com/office/drawing/2014/main" id="{6EF040AD-0C41-BED1-A721-6CD824AB58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851075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6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90" name="Straight Connector 717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91" name="Straight Connector 717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7192" name="Rectangle 717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75CC9D-7003-6158-1B65-E126D9D2A0F6}"/>
              </a:ext>
            </a:extLst>
          </p:cNvPr>
          <p:cNvSpPr>
            <a:spLocks noGrp="1"/>
          </p:cNvSpPr>
          <p:nvPr>
            <p:ph type="title"/>
          </p:nvPr>
        </p:nvSpPr>
        <p:spPr>
          <a:xfrm>
            <a:off x="633679" y="777880"/>
            <a:ext cx="6280829" cy="1575391"/>
          </a:xfrm>
        </p:spPr>
        <p:txBody>
          <a:bodyPr vert="horz" lIns="91440" tIns="45720" rIns="91440" bIns="45720" rtlCol="0" anchor="t">
            <a:noAutofit/>
          </a:bodyPr>
          <a:lstStyle/>
          <a:p>
            <a:pPr>
              <a:lnSpc>
                <a:spcPct val="90000"/>
              </a:lnSpc>
            </a:pPr>
            <a:r>
              <a:rPr lang="en-US" kern="1200" cap="all" spc="30" baseline="0" dirty="0">
                <a:solidFill>
                  <a:schemeClr val="tx1"/>
                </a:solidFill>
                <a:latin typeface="+mj-lt"/>
                <a:ea typeface="+mj-ea"/>
                <a:cs typeface="+mj-cs"/>
              </a:rPr>
              <a:t>Training measures vs validation measures</a:t>
            </a:r>
          </a:p>
        </p:txBody>
      </p:sp>
      <p:cxnSp>
        <p:nvCxnSpPr>
          <p:cNvPr id="7193" name="Straight Connector 7180">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B34E7AA-2F78-2C13-6146-85524D66DA2A}"/>
              </a:ext>
            </a:extLst>
          </p:cNvPr>
          <p:cNvSpPr>
            <a:spLocks noGrp="1"/>
          </p:cNvSpPr>
          <p:nvPr>
            <p:ph sz="half" idx="1"/>
          </p:nvPr>
        </p:nvSpPr>
        <p:spPr>
          <a:xfrm>
            <a:off x="633679" y="2229492"/>
            <a:ext cx="4936399" cy="5135281"/>
          </a:xfrm>
        </p:spPr>
        <p:txBody>
          <a:bodyPr vert="horz" lIns="91440" tIns="45720" rIns="91440" bIns="45720" rtlCol="0">
            <a:normAutofit/>
          </a:bodyPr>
          <a:lstStyle/>
          <a:p>
            <a:pPr marL="0" indent="0">
              <a:lnSpc>
                <a:spcPct val="110000"/>
              </a:lnSpc>
              <a:buNone/>
            </a:pPr>
            <a:r>
              <a:rPr lang="en-US" b="1" dirty="0">
                <a:latin typeface="Arial" panose="020B0604020202020204" pitchFamily="34" charset="0"/>
                <a:cs typeface="Arial" panose="020B0604020202020204" pitchFamily="34" charset="0"/>
              </a:rPr>
              <a:t>TRAINING MEASURES</a:t>
            </a:r>
          </a:p>
          <a:p>
            <a:pPr>
              <a:lnSpc>
                <a:spcPct val="110000"/>
              </a:lnSpc>
            </a:pPr>
            <a:r>
              <a:rPr lang="en-US" sz="1600" b="1" dirty="0">
                <a:latin typeface="Arial" panose="020B0604020202020204" pitchFamily="34" charset="0"/>
                <a:cs typeface="Arial" panose="020B0604020202020204" pitchFamily="34" charset="0"/>
              </a:rPr>
              <a:t>T</a:t>
            </a:r>
            <a:r>
              <a:rPr lang="en-US" sz="1600" b="1" dirty="0">
                <a:effectLst/>
                <a:latin typeface="Arial" panose="020B0604020202020204" pitchFamily="34" charset="0"/>
                <a:cs typeface="Arial" panose="020B0604020202020204" pitchFamily="34" charset="0"/>
              </a:rPr>
              <a:t>he training loss </a:t>
            </a:r>
            <a:r>
              <a:rPr lang="en-US" sz="1600" dirty="0">
                <a:effectLst/>
                <a:latin typeface="Arial" panose="020B0604020202020204" pitchFamily="34" charset="0"/>
                <a:cs typeface="Arial" panose="020B0604020202020204" pitchFamily="34" charset="0"/>
              </a:rPr>
              <a:t>demonstrates the measure of deviation of the model from the training data</a:t>
            </a:r>
          </a:p>
          <a:p>
            <a:pPr>
              <a:lnSpc>
                <a:spcPct val="110000"/>
              </a:lnSpc>
            </a:pPr>
            <a:r>
              <a:rPr lang="en-US" sz="1600" dirty="0">
                <a:effectLst/>
                <a:latin typeface="Arial" panose="020B0604020202020204" pitchFamily="34" charset="0"/>
                <a:cs typeface="Arial" panose="020B0604020202020204" pitchFamily="34" charset="0"/>
              </a:rPr>
              <a:t> </a:t>
            </a:r>
            <a:r>
              <a:rPr lang="en-US" sz="1600" b="1" dirty="0">
                <a:effectLst/>
                <a:latin typeface="Arial" panose="020B0604020202020204" pitchFamily="34" charset="0"/>
                <a:cs typeface="Arial" panose="020B0604020202020204" pitchFamily="34" charset="0"/>
              </a:rPr>
              <a:t>The validation loss </a:t>
            </a:r>
            <a:r>
              <a:rPr lang="en-US" sz="1600" dirty="0">
                <a:effectLst/>
                <a:latin typeface="Arial" panose="020B0604020202020204" pitchFamily="34" charset="0"/>
                <a:cs typeface="Arial" panose="020B0604020202020204" pitchFamily="34" charset="0"/>
              </a:rPr>
              <a:t>demonstrates the measure of deviation of the model when fitting new data </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Yathish</a:t>
            </a:r>
            <a:r>
              <a:rPr lang="en-US" sz="1800" dirty="0">
                <a:effectLst/>
                <a:latin typeface="Calibri" panose="020F0502020204030204" pitchFamily="34" charset="0"/>
                <a:ea typeface="Calibri" panose="020F0502020204030204" pitchFamily="34" charset="0"/>
                <a:cs typeface="Times New Roman" panose="02020603050405020304" pitchFamily="18" charset="0"/>
              </a:rPr>
              <a:t>, 2022)</a:t>
            </a:r>
            <a:r>
              <a:rPr lang="en-GB" sz="1400" dirty="0">
                <a:effectLst/>
              </a:rPr>
              <a:t> </a:t>
            </a:r>
            <a:endParaRPr lang="en-US" sz="1600" dirty="0">
              <a:effectLst/>
              <a:latin typeface="Arial" panose="020B0604020202020204" pitchFamily="34" charset="0"/>
              <a:cs typeface="Arial" panose="020B0604020202020204" pitchFamily="34" charset="0"/>
            </a:endParaRPr>
          </a:p>
          <a:p>
            <a:pPr marL="0" indent="0">
              <a:lnSpc>
                <a:spcPct val="110000"/>
              </a:lnSpc>
              <a:buNone/>
            </a:pPr>
            <a:r>
              <a:rPr lang="en-US" b="1" dirty="0">
                <a:latin typeface="Arial" panose="020B0604020202020204" pitchFamily="34" charset="0"/>
                <a:cs typeface="Arial" panose="020B0604020202020204" pitchFamily="34" charset="0"/>
              </a:rPr>
              <a:t>VALIDATION MEASURES</a:t>
            </a:r>
            <a:endParaRPr lang="en-US" b="1" dirty="0">
              <a:effectLst/>
              <a:latin typeface="Arial" panose="020B0604020202020204" pitchFamily="34" charset="0"/>
              <a:cs typeface="Arial" panose="020B0604020202020204" pitchFamily="34" charset="0"/>
            </a:endParaRPr>
          </a:p>
          <a:p>
            <a:pPr>
              <a:lnSpc>
                <a:spcPct val="110000"/>
              </a:lnSpc>
            </a:pPr>
            <a:r>
              <a:rPr lang="en-US" sz="1600" b="1" dirty="0">
                <a:latin typeface="Arial" panose="020B0604020202020204" pitchFamily="34" charset="0"/>
                <a:cs typeface="Arial" panose="020B0604020202020204" pitchFamily="34" charset="0"/>
              </a:rPr>
              <a:t>T</a:t>
            </a:r>
            <a:r>
              <a:rPr lang="en-US" sz="1600" b="1" dirty="0">
                <a:effectLst/>
                <a:latin typeface="Arial" panose="020B0604020202020204" pitchFamily="34" charset="0"/>
                <a:cs typeface="Arial" panose="020B0604020202020204" pitchFamily="34" charset="0"/>
              </a:rPr>
              <a:t>he training accuracy </a:t>
            </a:r>
            <a:r>
              <a:rPr lang="en-US" sz="1600" dirty="0">
                <a:effectLst/>
                <a:latin typeface="Arial" panose="020B0604020202020204" pitchFamily="34" charset="0"/>
                <a:cs typeface="Arial" panose="020B0604020202020204" pitchFamily="34" charset="0"/>
              </a:rPr>
              <a:t>demonstrates the measure of accuracy of the model on the training data </a:t>
            </a:r>
          </a:p>
          <a:p>
            <a:pPr>
              <a:lnSpc>
                <a:spcPct val="110000"/>
              </a:lnSpc>
            </a:pPr>
            <a:r>
              <a:rPr lang="en-US" sz="1600" b="1" dirty="0">
                <a:latin typeface="Arial" panose="020B0604020202020204" pitchFamily="34" charset="0"/>
                <a:cs typeface="Arial" panose="020B0604020202020204" pitchFamily="34" charset="0"/>
              </a:rPr>
              <a:t>T</a:t>
            </a:r>
            <a:r>
              <a:rPr lang="en-US" sz="1600" b="1" dirty="0">
                <a:effectLst/>
                <a:latin typeface="Arial" panose="020B0604020202020204" pitchFamily="34" charset="0"/>
                <a:cs typeface="Arial" panose="020B0604020202020204" pitchFamily="34" charset="0"/>
              </a:rPr>
              <a:t>he validation accuracy </a:t>
            </a:r>
            <a:r>
              <a:rPr lang="en-US" sz="1600" dirty="0">
                <a:effectLst/>
                <a:latin typeface="Arial" panose="020B0604020202020204" pitchFamily="34" charset="0"/>
                <a:cs typeface="Arial" panose="020B0604020202020204" pitchFamily="34" charset="0"/>
              </a:rPr>
              <a:t>demonstrates the measure of accuracy when modelling new data</a:t>
            </a:r>
            <a:endParaRPr lang="en-US" sz="1600" dirty="0">
              <a:latin typeface="Arial" panose="020B0604020202020204" pitchFamily="34" charset="0"/>
              <a:cs typeface="Arial" panose="020B0604020202020204" pitchFamily="34" charset="0"/>
            </a:endParaRPr>
          </a:p>
          <a:p>
            <a:pPr>
              <a:lnSpc>
                <a:spcPct val="110000"/>
              </a:lnSpc>
            </a:pPr>
            <a:endParaRPr lang="en-US" sz="1100" dirty="0">
              <a:effectLst/>
            </a:endParaRPr>
          </a:p>
          <a:p>
            <a:pPr>
              <a:lnSpc>
                <a:spcPct val="110000"/>
              </a:lnSpc>
            </a:pPr>
            <a:endParaRPr lang="en-US" sz="1100" dirty="0"/>
          </a:p>
          <a:p>
            <a:pPr>
              <a:lnSpc>
                <a:spcPct val="110000"/>
              </a:lnSpc>
            </a:pPr>
            <a:endParaRPr lang="en-US" sz="1100" dirty="0">
              <a:effectLst/>
            </a:endParaRPr>
          </a:p>
          <a:p>
            <a:pPr>
              <a:lnSpc>
                <a:spcPct val="110000"/>
              </a:lnSpc>
            </a:pPr>
            <a:endParaRPr lang="en-US" sz="1100" dirty="0"/>
          </a:p>
        </p:txBody>
      </p:sp>
      <p:pic>
        <p:nvPicPr>
          <p:cNvPr id="7170" name="Picture 2">
            <a:extLst>
              <a:ext uri="{FF2B5EF4-FFF2-40B4-BE49-F238E27FC236}">
                <a16:creationId xmlns:a16="http://schemas.microsoft.com/office/drawing/2014/main" id="{430485F0-15DB-13E3-2E63-DC7E91A7BAB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487334" y="2032001"/>
            <a:ext cx="6515100" cy="482599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 name="Audio Recording 17 Jul 2023 at 20:47:52">
            <a:hlinkClick r:id="" action="ppaction://media"/>
            <a:extLst>
              <a:ext uri="{FF2B5EF4-FFF2-40B4-BE49-F238E27FC236}">
                <a16:creationId xmlns:a16="http://schemas.microsoft.com/office/drawing/2014/main" id="{F2F803C8-2690-A553-E866-635738E344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287612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F513E-06F6-1D07-9F02-C49B3D01F46A}"/>
              </a:ext>
            </a:extLst>
          </p:cNvPr>
          <p:cNvSpPr>
            <a:spLocks noGrp="1"/>
          </p:cNvSpPr>
          <p:nvPr>
            <p:ph type="title"/>
          </p:nvPr>
        </p:nvSpPr>
        <p:spPr/>
        <p:txBody>
          <a:bodyPr/>
          <a:lstStyle/>
          <a:p>
            <a:r>
              <a:rPr lang="en-US" dirty="0"/>
              <a:t>Validation Set</a:t>
            </a:r>
            <a:endParaRPr lang="LID4096" dirty="0"/>
          </a:p>
        </p:txBody>
      </p:sp>
      <p:sp>
        <p:nvSpPr>
          <p:cNvPr id="3" name="Content Placeholder 2">
            <a:extLst>
              <a:ext uri="{FF2B5EF4-FFF2-40B4-BE49-F238E27FC236}">
                <a16:creationId xmlns:a16="http://schemas.microsoft.com/office/drawing/2014/main" id="{CB877E0C-6076-51DC-AF30-D840866CDBA9}"/>
              </a:ext>
            </a:extLst>
          </p:cNvPr>
          <p:cNvSpPr>
            <a:spLocks noGrp="1"/>
          </p:cNvSpPr>
          <p:nvPr>
            <p:ph idx="1"/>
          </p:nvPr>
        </p:nvSpPr>
        <p:spPr/>
        <p:txBody>
          <a:bodyPr>
            <a:normAutofit/>
          </a:bodyPr>
          <a:lstStyle/>
          <a:p>
            <a:r>
              <a:rPr lang="en-US" sz="1600" b="1" dirty="0">
                <a:latin typeface="Arial" panose="020B0604020202020204" pitchFamily="34" charset="0"/>
                <a:cs typeface="Arial" panose="020B0604020202020204" pitchFamily="34" charset="0"/>
              </a:rPr>
              <a:t>R</a:t>
            </a:r>
            <a:r>
              <a:rPr lang="en-GB" sz="1600" b="1" dirty="0" err="1">
                <a:latin typeface="Arial" panose="020B0604020202020204" pitchFamily="34" charset="0"/>
                <a:cs typeface="Arial" panose="020B0604020202020204" pitchFamily="34" charset="0"/>
              </a:rPr>
              <a:t>eview</a:t>
            </a:r>
            <a:r>
              <a:rPr lang="en-GB" sz="1600" b="1" dirty="0">
                <a:latin typeface="Arial" panose="020B0604020202020204" pitchFamily="34" charset="0"/>
                <a:cs typeface="Arial" panose="020B0604020202020204" pitchFamily="34" charset="0"/>
              </a:rPr>
              <a:t> the performance of the model on new data </a:t>
            </a:r>
            <a:r>
              <a:rPr lang="en-GB" sz="1600" dirty="0">
                <a:latin typeface="Arial" panose="020B0604020202020204" pitchFamily="34" charset="0"/>
                <a:cs typeface="Arial" panose="020B0604020202020204" pitchFamily="34" charset="0"/>
              </a:rPr>
              <a:t>based on different combinations of hyperparameters, thus to proceed to the best choice of modelling for predicting the test data</a:t>
            </a:r>
          </a:p>
          <a:p>
            <a:pPr marL="0" indent="0">
              <a:buNone/>
            </a:pPr>
            <a:endParaRPr lang="en-GB" sz="1600" dirty="0">
              <a:latin typeface="Arial" panose="020B0604020202020204" pitchFamily="34" charset="0"/>
              <a:cs typeface="Arial" panose="020B0604020202020204" pitchFamily="34" charset="0"/>
            </a:endParaRPr>
          </a:p>
          <a:p>
            <a:r>
              <a:rPr lang="en-GB" sz="1600" b="1" dirty="0">
                <a:latin typeface="Arial" panose="020B0604020202020204" pitchFamily="34" charset="0"/>
                <a:cs typeface="Arial" panose="020B0604020202020204" pitchFamily="34" charset="0"/>
              </a:rPr>
              <a:t>Prevent the model from overfitting, </a:t>
            </a:r>
            <a:r>
              <a:rPr lang="en-US" sz="1600" dirty="0">
                <a:latin typeface="Arial" panose="020B0604020202020204" pitchFamily="34" charset="0"/>
                <a:cs typeface="Arial" panose="020B0604020202020204" pitchFamily="34" charset="0"/>
              </a:rPr>
              <a:t>meaning that</a:t>
            </a:r>
            <a:r>
              <a:rPr lang="en-US" sz="1600" b="1" dirty="0">
                <a:latin typeface="Arial" panose="020B0604020202020204" pitchFamily="34" charset="0"/>
                <a:cs typeface="Arial" panose="020B0604020202020204" pitchFamily="34" charset="0"/>
              </a:rPr>
              <a:t> </a:t>
            </a:r>
            <a:r>
              <a:rPr lang="en-GB" sz="1600" dirty="0">
                <a:latin typeface="Arial" panose="020B0604020202020204" pitchFamily="34" charset="0"/>
                <a:cs typeface="Arial" panose="020B0604020202020204" pitchFamily="34" charset="0"/>
              </a:rPr>
              <a:t>the model performed well in classifying the training data but, on the other hand, was not able to make accurate predictions with data that was as yet unseen by the model</a:t>
            </a:r>
            <a:endParaRPr lang="LID4096" sz="1600" dirty="0">
              <a:latin typeface="Arial" panose="020B0604020202020204" pitchFamily="34" charset="0"/>
              <a:cs typeface="Arial" panose="020B0604020202020204" pitchFamily="34" charset="0"/>
            </a:endParaRPr>
          </a:p>
        </p:txBody>
      </p:sp>
      <p:pic>
        <p:nvPicPr>
          <p:cNvPr id="4" name="Audio Recording 17 Jul 2023 at 20:48:52">
            <a:hlinkClick r:id="" action="ppaction://media"/>
            <a:extLst>
              <a:ext uri="{FF2B5EF4-FFF2-40B4-BE49-F238E27FC236}">
                <a16:creationId xmlns:a16="http://schemas.microsoft.com/office/drawing/2014/main" id="{80C8DECF-A1F7-58AA-5497-D93116AC465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640571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6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C37E4D-9DCD-E518-0A0B-D5BAFEDCDAC5}"/>
              </a:ext>
            </a:extLst>
          </p:cNvPr>
          <p:cNvSpPr>
            <a:spLocks noGrp="1"/>
          </p:cNvSpPr>
          <p:nvPr>
            <p:ph type="title"/>
          </p:nvPr>
        </p:nvSpPr>
        <p:spPr>
          <a:xfrm>
            <a:off x="700088" y="909637"/>
            <a:ext cx="6852004" cy="1362073"/>
          </a:xfrm>
        </p:spPr>
        <p:txBody>
          <a:bodyPr>
            <a:normAutofit/>
          </a:bodyPr>
          <a:lstStyle/>
          <a:p>
            <a:r>
              <a:rPr lang="en-GB" dirty="0"/>
              <a:t>The Structure of ANN</a:t>
            </a:r>
            <a:endParaRPr lang="LID4096" dirty="0"/>
          </a:p>
        </p:txBody>
      </p:sp>
      <p:cxnSp>
        <p:nvCxnSpPr>
          <p:cNvPr id="6153" name="Straight Connector 6152">
            <a:extLst>
              <a:ext uri="{FF2B5EF4-FFF2-40B4-BE49-F238E27FC236}">
                <a16:creationId xmlns:a16="http://schemas.microsoft.com/office/drawing/2014/main" id="{7F1E95A2-E5F1-4C8A-92DC-CE369D193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28BC671-0B54-B339-B160-C3AE4777126D}"/>
              </a:ext>
            </a:extLst>
          </p:cNvPr>
          <p:cNvSpPr>
            <a:spLocks noGrp="1"/>
          </p:cNvSpPr>
          <p:nvPr>
            <p:ph idx="1"/>
          </p:nvPr>
        </p:nvSpPr>
        <p:spPr>
          <a:xfrm>
            <a:off x="674388" y="1839249"/>
            <a:ext cx="6852004" cy="4109111"/>
          </a:xfrm>
        </p:spPr>
        <p:txBody>
          <a:bodyPr>
            <a:normAutofit fontScale="92500" lnSpcReduction="10000"/>
          </a:bodyPr>
          <a:lstStyle/>
          <a:p>
            <a:pPr marL="0" indent="0">
              <a:lnSpc>
                <a:spcPct val="110000"/>
              </a:lnSpc>
              <a:buNone/>
            </a:pPr>
            <a:r>
              <a:rPr lang="en-US" sz="2200" b="1" dirty="0">
                <a:latin typeface="Arial" panose="020B0604020202020204" pitchFamily="34" charset="0"/>
                <a:cs typeface="Arial" panose="020B0604020202020204" pitchFamily="34" charset="0"/>
              </a:rPr>
              <a:t>ADVANTAGES</a:t>
            </a:r>
          </a:p>
          <a:p>
            <a:pPr>
              <a:lnSpc>
                <a:spcPct val="110000"/>
              </a:lnSpc>
            </a:pPr>
            <a:r>
              <a:rPr lang="en-US" sz="1700" dirty="0">
                <a:latin typeface="Arial" panose="020B0604020202020204" pitchFamily="34" charset="0"/>
                <a:cs typeface="Arial" panose="020B0604020202020204" pitchFamily="34" charset="0"/>
              </a:rPr>
              <a:t>Gives the ability of the Artificial Neural Network to extract the feature of the input more efficiently </a:t>
            </a:r>
          </a:p>
          <a:p>
            <a:pPr>
              <a:lnSpc>
                <a:spcPct val="110000"/>
              </a:lnSpc>
            </a:pPr>
            <a:r>
              <a:rPr lang="en-US" sz="1700" dirty="0">
                <a:latin typeface="Arial" panose="020B0604020202020204" pitchFamily="34" charset="0"/>
                <a:cs typeface="Arial" panose="020B0604020202020204" pitchFamily="34" charset="0"/>
              </a:rPr>
              <a:t>Improves the performance of the model</a:t>
            </a:r>
          </a:p>
          <a:p>
            <a:pPr>
              <a:lnSpc>
                <a:spcPct val="110000"/>
              </a:lnSpc>
            </a:pPr>
            <a:r>
              <a:rPr lang="en-US" sz="1700" dirty="0">
                <a:latin typeface="Arial" panose="020B0604020202020204" pitchFamily="34" charset="0"/>
                <a:cs typeface="Arial" panose="020B0604020202020204" pitchFamily="34" charset="0"/>
              </a:rPr>
              <a:t>Allows for parallel processing and for more efficient computation</a:t>
            </a:r>
          </a:p>
          <a:p>
            <a:pPr>
              <a:lnSpc>
                <a:spcPct val="110000"/>
              </a:lnSpc>
            </a:pPr>
            <a:r>
              <a:rPr lang="en-US" sz="1700" dirty="0">
                <a:latin typeface="Arial" panose="020B0604020202020204" pitchFamily="34" charset="0"/>
                <a:cs typeface="Arial" panose="020B0604020202020204" pitchFamily="34" charset="0"/>
              </a:rPr>
              <a:t>Has the ability to adjust and provides great learning potential</a:t>
            </a:r>
          </a:p>
          <a:p>
            <a:pPr>
              <a:lnSpc>
                <a:spcPct val="110000"/>
              </a:lnSpc>
            </a:pPr>
            <a:endParaRPr lang="en-US" sz="1700" dirty="0"/>
          </a:p>
          <a:p>
            <a:pPr marL="0" indent="0">
              <a:lnSpc>
                <a:spcPct val="110000"/>
              </a:lnSpc>
              <a:buNone/>
            </a:pPr>
            <a:r>
              <a:rPr lang="en-US" sz="2400" b="1" dirty="0">
                <a:latin typeface="Arial" panose="020B0604020202020204" pitchFamily="34" charset="0"/>
                <a:cs typeface="Arial" panose="020B0604020202020204" pitchFamily="34" charset="0"/>
              </a:rPr>
              <a:t>DISADVATAGES</a:t>
            </a:r>
          </a:p>
          <a:p>
            <a:pPr>
              <a:lnSpc>
                <a:spcPct val="110000"/>
              </a:lnSpc>
            </a:pPr>
            <a:r>
              <a:rPr lang="en-US" sz="1700" dirty="0">
                <a:latin typeface="Arial" panose="020B0604020202020204" pitchFamily="34" charset="0"/>
                <a:cs typeface="Arial" panose="020B0604020202020204" pitchFamily="34" charset="0"/>
              </a:rPr>
              <a:t>It is computationally costly</a:t>
            </a:r>
          </a:p>
          <a:p>
            <a:pPr>
              <a:lnSpc>
                <a:spcPct val="110000"/>
              </a:lnSpc>
            </a:pPr>
            <a:r>
              <a:rPr lang="en-US" sz="1700" dirty="0">
                <a:latin typeface="Arial" panose="020B0604020202020204" pitchFamily="34" charset="0"/>
                <a:cs typeface="Arial" panose="020B0604020202020204" pitchFamily="34" charset="0"/>
              </a:rPr>
              <a:t>The potential for overfitting is greater in comparison to other modelling structures</a:t>
            </a:r>
          </a:p>
          <a:p>
            <a:pPr>
              <a:lnSpc>
                <a:spcPct val="110000"/>
              </a:lnSpc>
            </a:pPr>
            <a:endParaRPr lang="en-US" sz="1400" dirty="0"/>
          </a:p>
          <a:p>
            <a:pPr marL="0" indent="0">
              <a:lnSpc>
                <a:spcPct val="110000"/>
              </a:lnSpc>
              <a:buNone/>
            </a:pPr>
            <a:endParaRPr lang="LID4096" sz="1400" dirty="0"/>
          </a:p>
        </p:txBody>
      </p:sp>
      <p:pic>
        <p:nvPicPr>
          <p:cNvPr id="6146" name="Picture 2" descr="Artificial neural network - Wikipedia">
            <a:extLst>
              <a:ext uri="{FF2B5EF4-FFF2-40B4-BE49-F238E27FC236}">
                <a16:creationId xmlns:a16="http://schemas.microsoft.com/office/drawing/2014/main" id="{C3D4ECC5-4D3E-ED52-ED8D-3CCB94C2EAE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115300" y="1456485"/>
            <a:ext cx="3276600" cy="3945026"/>
          </a:xfrm>
          <a:prstGeom prst="rect">
            <a:avLst/>
          </a:prstGeom>
          <a:noFill/>
          <a:extLst>
            <a:ext uri="{909E8E84-426E-40DD-AFC4-6F175D3DCCD1}">
              <a14:hiddenFill xmlns:a14="http://schemas.microsoft.com/office/drawing/2010/main">
                <a:solidFill>
                  <a:srgbClr val="FFFFFF"/>
                </a:solidFill>
              </a14:hiddenFill>
            </a:ext>
          </a:extLst>
        </p:spPr>
      </p:pic>
      <p:cxnSp>
        <p:nvCxnSpPr>
          <p:cNvPr id="6155" name="Straight Connector 6154">
            <a:extLst>
              <a:ext uri="{FF2B5EF4-FFF2-40B4-BE49-F238E27FC236}">
                <a16:creationId xmlns:a16="http://schemas.microsoft.com/office/drawing/2014/main" id="{AFCF674C-D208-4497-A189-02E8503DA8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Audio Recording 17 Jul 2023 at 20:50:27">
            <a:hlinkClick r:id="" action="ppaction://media"/>
            <a:extLst>
              <a:ext uri="{FF2B5EF4-FFF2-40B4-BE49-F238E27FC236}">
                <a16:creationId xmlns:a16="http://schemas.microsoft.com/office/drawing/2014/main" id="{3F3720B0-0919-8481-0457-C4C44EF732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26622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1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600B4-FD76-7F0D-234C-D4B664A5529F}"/>
              </a:ext>
            </a:extLst>
          </p:cNvPr>
          <p:cNvSpPr>
            <a:spLocks noGrp="1"/>
          </p:cNvSpPr>
          <p:nvPr>
            <p:ph type="title"/>
          </p:nvPr>
        </p:nvSpPr>
        <p:spPr/>
        <p:txBody>
          <a:bodyPr/>
          <a:lstStyle/>
          <a:p>
            <a:r>
              <a:rPr lang="en-US" dirty="0"/>
              <a:t>Activation functions</a:t>
            </a:r>
            <a:endParaRPr lang="LID4096" dirty="0"/>
          </a:p>
        </p:txBody>
      </p:sp>
      <p:sp>
        <p:nvSpPr>
          <p:cNvPr id="3" name="Text Placeholder 2">
            <a:extLst>
              <a:ext uri="{FF2B5EF4-FFF2-40B4-BE49-F238E27FC236}">
                <a16:creationId xmlns:a16="http://schemas.microsoft.com/office/drawing/2014/main" id="{210C6C11-AD26-5364-985A-95A7EC5F9CAC}"/>
              </a:ext>
            </a:extLst>
          </p:cNvPr>
          <p:cNvSpPr>
            <a:spLocks noGrp="1"/>
          </p:cNvSpPr>
          <p:nvPr>
            <p:ph type="body" idx="1"/>
          </p:nvPr>
        </p:nvSpPr>
        <p:spPr/>
        <p:txBody>
          <a:bodyPr>
            <a:normAutofit/>
          </a:bodyPr>
          <a:lstStyle/>
          <a:p>
            <a:r>
              <a:rPr lang="en-US" sz="2000" dirty="0" err="1">
                <a:latin typeface="Arial" panose="020B0604020202020204" pitchFamily="34" charset="0"/>
                <a:cs typeface="Arial" panose="020B0604020202020204" pitchFamily="34" charset="0"/>
              </a:rPr>
              <a:t>ReLU</a:t>
            </a:r>
            <a:endParaRPr lang="LID4096" sz="2000" dirty="0">
              <a:latin typeface="Arial" panose="020B0604020202020204" pitchFamily="34" charset="0"/>
              <a:cs typeface="Arial" panose="020B0604020202020204" pitchFamily="34" charset="0"/>
            </a:endParaRPr>
          </a:p>
        </p:txBody>
      </p:sp>
      <p:sp>
        <p:nvSpPr>
          <p:cNvPr id="4" name="Content Placeholder 3">
            <a:extLst>
              <a:ext uri="{FF2B5EF4-FFF2-40B4-BE49-F238E27FC236}">
                <a16:creationId xmlns:a16="http://schemas.microsoft.com/office/drawing/2014/main" id="{DFAD5EB0-0E5A-E00B-503B-1834E2D10339}"/>
              </a:ext>
            </a:extLst>
          </p:cNvPr>
          <p:cNvSpPr>
            <a:spLocks noGrp="1"/>
          </p:cNvSpPr>
          <p:nvPr>
            <p:ph sz="half" idx="2"/>
          </p:nvPr>
        </p:nvSpPr>
        <p:spPr/>
        <p:txBody>
          <a:bodyPr>
            <a:normAutofit/>
          </a:bodyPr>
          <a:lstStyle/>
          <a:p>
            <a:pPr marL="0" indent="0">
              <a:buNone/>
            </a:pPr>
            <a:r>
              <a:rPr lang="en-US" sz="1600" b="1" dirty="0">
                <a:latin typeface="Arial" panose="020B0604020202020204" pitchFamily="34" charset="0"/>
                <a:cs typeface="Arial" panose="020B0604020202020204" pitchFamily="34" charset="0"/>
              </a:rPr>
              <a:t>Advantages:</a:t>
            </a:r>
          </a:p>
          <a:p>
            <a:r>
              <a:rPr lang="en-US" sz="1600" dirty="0">
                <a:latin typeface="Arial" panose="020B0604020202020204" pitchFamily="34" charset="0"/>
                <a:cs typeface="Arial" panose="020B0604020202020204" pitchFamily="34" charset="0"/>
              </a:rPr>
              <a:t>The output of the function is not linear which increases the accuracy of the model</a:t>
            </a:r>
          </a:p>
          <a:p>
            <a:r>
              <a:rPr lang="en-US" sz="1600" dirty="0">
                <a:latin typeface="Arial" panose="020B0604020202020204" pitchFamily="34" charset="0"/>
                <a:cs typeface="Arial" panose="020B0604020202020204" pitchFamily="34" charset="0"/>
              </a:rPr>
              <a:t>Train faster the model</a:t>
            </a:r>
          </a:p>
          <a:p>
            <a:r>
              <a:rPr lang="en-US" sz="1600" dirty="0">
                <a:latin typeface="Arial" panose="020B0604020202020204" pitchFamily="34" charset="0"/>
                <a:cs typeface="Arial" panose="020B0604020202020204" pitchFamily="34" charset="0"/>
              </a:rPr>
              <a:t>Less computationally expensive</a:t>
            </a:r>
          </a:p>
          <a:p>
            <a:pPr marL="0" indent="0">
              <a:buNone/>
            </a:pPr>
            <a:r>
              <a:rPr lang="en-US" sz="1600" b="1" dirty="0">
                <a:latin typeface="Arial" panose="020B0604020202020204" pitchFamily="34" charset="0"/>
                <a:cs typeface="Arial" panose="020B0604020202020204" pitchFamily="34" charset="0"/>
              </a:rPr>
              <a:t>Disadvantages:</a:t>
            </a:r>
          </a:p>
          <a:p>
            <a:r>
              <a:rPr lang="en-US" sz="1600" dirty="0">
                <a:effectLst/>
                <a:latin typeface="Arial" panose="020B0604020202020204" pitchFamily="34" charset="0"/>
                <a:ea typeface="Calibri" panose="020F0502020204030204" pitchFamily="34" charset="0"/>
                <a:cs typeface="Arial" panose="020B0604020202020204" pitchFamily="34" charset="0"/>
              </a:rPr>
              <a:t>Some neurons may stop responding to variations in error or input along the process of modelling (</a:t>
            </a:r>
            <a:r>
              <a:rPr lang="en-US" sz="1600" dirty="0" err="1">
                <a:effectLst/>
                <a:latin typeface="Arial" panose="020B0604020202020204" pitchFamily="34" charset="0"/>
                <a:ea typeface="Calibri" panose="020F0502020204030204" pitchFamily="34" charset="0"/>
                <a:cs typeface="Arial" panose="020B0604020202020204" pitchFamily="34" charset="0"/>
              </a:rPr>
              <a:t>DanB</a:t>
            </a:r>
            <a:r>
              <a:rPr lang="en-US" sz="1600" dirty="0">
                <a:effectLst/>
                <a:latin typeface="Arial" panose="020B0604020202020204" pitchFamily="34" charset="0"/>
                <a:ea typeface="Calibri" panose="020F0502020204030204" pitchFamily="34" charset="0"/>
                <a:cs typeface="Arial" panose="020B0604020202020204" pitchFamily="34" charset="0"/>
              </a:rPr>
              <a:t>, 2018)</a:t>
            </a:r>
            <a:r>
              <a:rPr lang="en-GB" sz="1600" dirty="0">
                <a:effectLst/>
                <a:latin typeface="Arial" panose="020B0604020202020204" pitchFamily="34" charset="0"/>
                <a:cs typeface="Arial" panose="020B0604020202020204" pitchFamily="34" charset="0"/>
              </a:rPr>
              <a:t> </a:t>
            </a:r>
            <a:endParaRPr lang="en-US" sz="1600" dirty="0">
              <a:latin typeface="Arial" panose="020B0604020202020204" pitchFamily="34" charset="0"/>
              <a:cs typeface="Arial" panose="020B0604020202020204" pitchFamily="34" charset="0"/>
            </a:endParaRPr>
          </a:p>
          <a:p>
            <a:pPr marL="0" indent="0">
              <a:buNone/>
            </a:pPr>
            <a:endParaRPr lang="en-US" b="1" dirty="0"/>
          </a:p>
          <a:p>
            <a:pPr marL="0" indent="0">
              <a:buNone/>
            </a:pPr>
            <a:endParaRPr lang="en-US" b="1" dirty="0"/>
          </a:p>
          <a:p>
            <a:endParaRPr lang="LID4096" dirty="0"/>
          </a:p>
        </p:txBody>
      </p:sp>
      <p:sp>
        <p:nvSpPr>
          <p:cNvPr id="5" name="Text Placeholder 4">
            <a:extLst>
              <a:ext uri="{FF2B5EF4-FFF2-40B4-BE49-F238E27FC236}">
                <a16:creationId xmlns:a16="http://schemas.microsoft.com/office/drawing/2014/main" id="{F4817F01-86E8-A414-D35E-D19E67FBD7F3}"/>
              </a:ext>
            </a:extLst>
          </p:cNvPr>
          <p:cNvSpPr>
            <a:spLocks noGrp="1"/>
          </p:cNvSpPr>
          <p:nvPr>
            <p:ph type="body" sz="quarter" idx="3"/>
          </p:nvPr>
        </p:nvSpPr>
        <p:spPr/>
        <p:txBody>
          <a:bodyPr>
            <a:normAutofit/>
          </a:bodyPr>
          <a:lstStyle/>
          <a:p>
            <a:r>
              <a:rPr lang="en-US" sz="2000" dirty="0">
                <a:latin typeface="Arial" panose="020B0604020202020204" pitchFamily="34" charset="0"/>
                <a:cs typeface="Arial" panose="020B0604020202020204" pitchFamily="34" charset="0"/>
              </a:rPr>
              <a:t>SoftMax</a:t>
            </a:r>
            <a:endParaRPr lang="LID4096" sz="2000" dirty="0">
              <a:latin typeface="Arial" panose="020B0604020202020204" pitchFamily="34" charset="0"/>
              <a:cs typeface="Arial" panose="020B0604020202020204" pitchFamily="34" charset="0"/>
            </a:endParaRPr>
          </a:p>
        </p:txBody>
      </p:sp>
      <p:sp>
        <p:nvSpPr>
          <p:cNvPr id="6" name="Content Placeholder 5">
            <a:extLst>
              <a:ext uri="{FF2B5EF4-FFF2-40B4-BE49-F238E27FC236}">
                <a16:creationId xmlns:a16="http://schemas.microsoft.com/office/drawing/2014/main" id="{0031E403-5E24-E63D-02D5-10F325E5FE63}"/>
              </a:ext>
            </a:extLst>
          </p:cNvPr>
          <p:cNvSpPr>
            <a:spLocks noGrp="1"/>
          </p:cNvSpPr>
          <p:nvPr>
            <p:ph sz="quarter" idx="4"/>
          </p:nvPr>
        </p:nvSpPr>
        <p:spPr/>
        <p:txBody>
          <a:bodyPr>
            <a:normAutofit/>
          </a:bodyPr>
          <a:lstStyle/>
          <a:p>
            <a:pPr marL="0" indent="0">
              <a:buNone/>
            </a:pPr>
            <a:r>
              <a:rPr lang="en-US" sz="1600" b="1" dirty="0">
                <a:latin typeface="Arial" panose="020B0604020202020204" pitchFamily="34" charset="0"/>
                <a:ea typeface="Calibri" panose="020F0502020204030204" pitchFamily="34" charset="0"/>
                <a:cs typeface="Arial" panose="020B0604020202020204" pitchFamily="34" charset="0"/>
              </a:rPr>
              <a:t>Advantages:</a:t>
            </a:r>
          </a:p>
          <a:p>
            <a:r>
              <a:rPr lang="en-US" sz="1600" dirty="0">
                <a:latin typeface="Arial" panose="020B0604020202020204" pitchFamily="34" charset="0"/>
                <a:ea typeface="Calibri" panose="020F0502020204030204" pitchFamily="34" charset="0"/>
                <a:cs typeface="Arial" panose="020B0604020202020204" pitchFamily="34" charset="0"/>
              </a:rPr>
              <a:t>Contribute in d</a:t>
            </a:r>
            <a:r>
              <a:rPr lang="en-US" sz="1600" dirty="0">
                <a:effectLst/>
                <a:latin typeface="Arial" panose="020B0604020202020204" pitchFamily="34" charset="0"/>
                <a:ea typeface="Calibri" panose="020F0502020204030204" pitchFamily="34" charset="0"/>
                <a:cs typeface="Arial" panose="020B0604020202020204" pitchFamily="34" charset="0"/>
              </a:rPr>
              <a:t>etermining the final decision as regards the classification of the image</a:t>
            </a:r>
          </a:p>
          <a:p>
            <a:r>
              <a:rPr lang="en-US" sz="1600" dirty="0">
                <a:latin typeface="Arial" panose="020B0604020202020204" pitchFamily="34" charset="0"/>
                <a:ea typeface="Calibri" panose="020F0502020204030204" pitchFamily="34" charset="0"/>
                <a:cs typeface="Arial" panose="020B0604020202020204" pitchFamily="34" charset="0"/>
              </a:rPr>
              <a:t>Weight t</a:t>
            </a:r>
            <a:r>
              <a:rPr lang="en-US" sz="1600" dirty="0">
                <a:effectLst/>
                <a:latin typeface="Arial" panose="020B0604020202020204" pitchFamily="34" charset="0"/>
                <a:ea typeface="Calibri" panose="020F0502020204030204" pitchFamily="34" charset="0"/>
                <a:cs typeface="Arial" panose="020B0604020202020204" pitchFamily="34" charset="0"/>
              </a:rPr>
              <a:t>he max logit significantly greater than the rest logits (Wood, N.D.)</a:t>
            </a:r>
            <a:r>
              <a:rPr lang="en-GB" sz="1600" dirty="0">
                <a:effectLst/>
                <a:latin typeface="Arial" panose="020B0604020202020204" pitchFamily="34" charset="0"/>
                <a:cs typeface="Arial" panose="020B0604020202020204" pitchFamily="34" charset="0"/>
              </a:rPr>
              <a:t> </a:t>
            </a:r>
            <a:endParaRPr lang="LID4096" sz="1600" dirty="0">
              <a:latin typeface="Arial" panose="020B0604020202020204" pitchFamily="34" charset="0"/>
              <a:cs typeface="Arial" panose="020B0604020202020204" pitchFamily="34" charset="0"/>
            </a:endParaRPr>
          </a:p>
        </p:txBody>
      </p:sp>
      <p:pic>
        <p:nvPicPr>
          <p:cNvPr id="7" name="Audio Recording 17 Jul 2023 at 20:58:42">
            <a:hlinkClick r:id="" action="ppaction://media"/>
            <a:extLst>
              <a:ext uri="{FF2B5EF4-FFF2-40B4-BE49-F238E27FC236}">
                <a16:creationId xmlns:a16="http://schemas.microsoft.com/office/drawing/2014/main" id="{6B1E20F3-47A8-1BCD-EC8A-4BAB8B2472D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262607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15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7A59F-3BB2-5A02-2B10-DEC57D085F64}"/>
              </a:ext>
            </a:extLst>
          </p:cNvPr>
          <p:cNvSpPr>
            <a:spLocks noGrp="1"/>
          </p:cNvSpPr>
          <p:nvPr>
            <p:ph type="title"/>
          </p:nvPr>
        </p:nvSpPr>
        <p:spPr/>
        <p:txBody>
          <a:bodyPr/>
          <a:lstStyle/>
          <a:p>
            <a:r>
              <a:rPr lang="en-US" dirty="0"/>
              <a:t>Categorical cross entropy loss function</a:t>
            </a:r>
            <a:endParaRPr lang="LID4096" dirty="0"/>
          </a:p>
        </p:txBody>
      </p:sp>
      <p:sp>
        <p:nvSpPr>
          <p:cNvPr id="3" name="Text Placeholder 2">
            <a:extLst>
              <a:ext uri="{FF2B5EF4-FFF2-40B4-BE49-F238E27FC236}">
                <a16:creationId xmlns:a16="http://schemas.microsoft.com/office/drawing/2014/main" id="{EFEDCF24-E56C-E4A7-D8EB-E9DFB0ACFB0D}"/>
              </a:ext>
            </a:extLst>
          </p:cNvPr>
          <p:cNvSpPr>
            <a:spLocks noGrp="1"/>
          </p:cNvSpPr>
          <p:nvPr>
            <p:ph type="body" idx="1"/>
          </p:nvPr>
        </p:nvSpPr>
        <p:spPr/>
        <p:txBody>
          <a:bodyPr>
            <a:normAutofit/>
          </a:bodyPr>
          <a:lstStyle/>
          <a:p>
            <a:r>
              <a:rPr lang="en-US" sz="2000" dirty="0">
                <a:latin typeface="Arial" panose="020B0604020202020204" pitchFamily="34" charset="0"/>
                <a:cs typeface="Arial" panose="020B0604020202020204" pitchFamily="34" charset="0"/>
              </a:rPr>
              <a:t>Advantages</a:t>
            </a:r>
            <a:endParaRPr lang="LID4096" sz="2000" dirty="0">
              <a:latin typeface="Arial" panose="020B0604020202020204" pitchFamily="34" charset="0"/>
              <a:cs typeface="Arial" panose="020B0604020202020204" pitchFamily="34" charset="0"/>
            </a:endParaRPr>
          </a:p>
        </p:txBody>
      </p:sp>
      <p:sp>
        <p:nvSpPr>
          <p:cNvPr id="4" name="Content Placeholder 3">
            <a:extLst>
              <a:ext uri="{FF2B5EF4-FFF2-40B4-BE49-F238E27FC236}">
                <a16:creationId xmlns:a16="http://schemas.microsoft.com/office/drawing/2014/main" id="{32796670-34A2-1CF7-B052-148A7D370987}"/>
              </a:ext>
            </a:extLst>
          </p:cNvPr>
          <p:cNvSpPr>
            <a:spLocks noGrp="1"/>
          </p:cNvSpPr>
          <p:nvPr>
            <p:ph sz="half" idx="2"/>
          </p:nvPr>
        </p:nvSpPr>
        <p:spPr/>
        <p:txBody>
          <a:bodyPr/>
          <a:lstStyle/>
          <a:p>
            <a:r>
              <a:rPr lang="en-US" sz="1600" dirty="0">
                <a:latin typeface="Arial" panose="020B0604020202020204" pitchFamily="34" charset="0"/>
                <a:ea typeface="Calibri" panose="020F0502020204030204" pitchFamily="34" charset="0"/>
                <a:cs typeface="Arial" panose="020B0604020202020204" pitchFamily="34" charset="0"/>
              </a:rPr>
              <a:t>E</a:t>
            </a:r>
            <a:r>
              <a:rPr lang="en-US" sz="1600" dirty="0">
                <a:effectLst/>
                <a:latin typeface="Arial" panose="020B0604020202020204" pitchFamily="34" charset="0"/>
                <a:ea typeface="Calibri" panose="020F0502020204030204" pitchFamily="34" charset="0"/>
                <a:cs typeface="Arial" panose="020B0604020202020204" pitchFamily="34" charset="0"/>
              </a:rPr>
              <a:t>asy to implement and optimize</a:t>
            </a:r>
          </a:p>
          <a:p>
            <a:r>
              <a:rPr lang="en-US" sz="1600" dirty="0">
                <a:latin typeface="Arial" panose="020B0604020202020204" pitchFamily="34" charset="0"/>
                <a:ea typeface="Calibri" panose="020F0502020204030204" pitchFamily="34" charset="0"/>
                <a:cs typeface="Arial" panose="020B0604020202020204" pitchFamily="34" charset="0"/>
              </a:rPr>
              <a:t>T</a:t>
            </a:r>
            <a:r>
              <a:rPr lang="en-US" sz="1600" dirty="0">
                <a:effectLst/>
                <a:latin typeface="Arial" panose="020B0604020202020204" pitchFamily="34" charset="0"/>
                <a:ea typeface="Calibri" panose="020F0502020204030204" pitchFamily="34" charset="0"/>
                <a:cs typeface="Arial" panose="020B0604020202020204" pitchFamily="34" charset="0"/>
              </a:rPr>
              <a:t>he graphical representation of the function consists of a smooth and convex shape (</a:t>
            </a:r>
            <a:r>
              <a:rPr lang="en-US" sz="1600" dirty="0" err="1">
                <a:effectLst/>
                <a:latin typeface="Arial" panose="020B0604020202020204" pitchFamily="34" charset="0"/>
                <a:ea typeface="Calibri" panose="020F0502020204030204" pitchFamily="34" charset="0"/>
                <a:cs typeface="Arial" panose="020B0604020202020204" pitchFamily="34" charset="0"/>
              </a:rPr>
              <a:t>Koech</a:t>
            </a:r>
            <a:r>
              <a:rPr lang="en-US" sz="1600" dirty="0">
                <a:effectLst/>
                <a:latin typeface="Arial" panose="020B0604020202020204" pitchFamily="34" charset="0"/>
                <a:ea typeface="Calibri" panose="020F0502020204030204" pitchFamily="34" charset="0"/>
                <a:cs typeface="Arial" panose="020B0604020202020204" pitchFamily="34" charset="0"/>
              </a:rPr>
              <a:t>, 2020; Kumar, 2020)</a:t>
            </a:r>
            <a:r>
              <a:rPr lang="en-GB" sz="1600" dirty="0">
                <a:effectLst/>
                <a:latin typeface="Arial" panose="020B0604020202020204" pitchFamily="34" charset="0"/>
                <a:cs typeface="Arial" panose="020B0604020202020204" pitchFamily="34" charset="0"/>
              </a:rPr>
              <a:t> </a:t>
            </a:r>
            <a:endParaRPr lang="en-US" sz="1600" dirty="0">
              <a:effectLst/>
              <a:latin typeface="Arial" panose="020B0604020202020204" pitchFamily="34" charset="0"/>
              <a:ea typeface="Calibri" panose="020F0502020204030204" pitchFamily="34" charset="0"/>
              <a:cs typeface="Arial" panose="020B0604020202020204" pitchFamily="34" charset="0"/>
            </a:endParaRPr>
          </a:p>
          <a:p>
            <a:r>
              <a:rPr lang="en-US" sz="1600" dirty="0">
                <a:effectLst/>
                <a:latin typeface="Arial" panose="020B0604020202020204" pitchFamily="34" charset="0"/>
                <a:ea typeface="Calibri" panose="020F0502020204030204" pitchFamily="34" charset="0"/>
                <a:cs typeface="Arial" panose="020B0604020202020204" pitchFamily="34" charset="0"/>
              </a:rPr>
              <a:t>It is not affected when scaling or shifting of the predicted probabilities if the probabilities values still range between 0 and 1 (LinkedIn, 2023)</a:t>
            </a:r>
          </a:p>
          <a:p>
            <a:endParaRPr lang="LID4096" dirty="0"/>
          </a:p>
        </p:txBody>
      </p:sp>
      <p:sp>
        <p:nvSpPr>
          <p:cNvPr id="5" name="Text Placeholder 4">
            <a:extLst>
              <a:ext uri="{FF2B5EF4-FFF2-40B4-BE49-F238E27FC236}">
                <a16:creationId xmlns:a16="http://schemas.microsoft.com/office/drawing/2014/main" id="{F0A84030-CB52-5D85-B3B0-7BA55499A1D3}"/>
              </a:ext>
            </a:extLst>
          </p:cNvPr>
          <p:cNvSpPr>
            <a:spLocks noGrp="1"/>
          </p:cNvSpPr>
          <p:nvPr>
            <p:ph type="body" sz="quarter" idx="3"/>
          </p:nvPr>
        </p:nvSpPr>
        <p:spPr/>
        <p:txBody>
          <a:bodyPr>
            <a:normAutofit/>
          </a:bodyPr>
          <a:lstStyle/>
          <a:p>
            <a:r>
              <a:rPr lang="en-US" sz="2000" dirty="0">
                <a:latin typeface="Arial" panose="020B0604020202020204" pitchFamily="34" charset="0"/>
                <a:cs typeface="Arial" panose="020B0604020202020204" pitchFamily="34" charset="0"/>
              </a:rPr>
              <a:t>Disadvantages</a:t>
            </a:r>
            <a:endParaRPr lang="LID4096" sz="2000" dirty="0">
              <a:latin typeface="Arial" panose="020B0604020202020204" pitchFamily="34" charset="0"/>
              <a:cs typeface="Arial" panose="020B0604020202020204" pitchFamily="34" charset="0"/>
            </a:endParaRPr>
          </a:p>
        </p:txBody>
      </p:sp>
      <p:sp>
        <p:nvSpPr>
          <p:cNvPr id="6" name="Content Placeholder 5">
            <a:extLst>
              <a:ext uri="{FF2B5EF4-FFF2-40B4-BE49-F238E27FC236}">
                <a16:creationId xmlns:a16="http://schemas.microsoft.com/office/drawing/2014/main" id="{07D02BA0-B941-0609-7D23-D32292A4E35B}"/>
              </a:ext>
            </a:extLst>
          </p:cNvPr>
          <p:cNvSpPr>
            <a:spLocks noGrp="1"/>
          </p:cNvSpPr>
          <p:nvPr>
            <p:ph sz="quarter" idx="4"/>
          </p:nvPr>
        </p:nvSpPr>
        <p:spPr/>
        <p:txBody>
          <a:bodyPr>
            <a:normAutofit/>
          </a:bodyPr>
          <a:lstStyle/>
          <a:p>
            <a:r>
              <a:rPr lang="en-US" sz="1600" dirty="0">
                <a:latin typeface="Arial" panose="020B0604020202020204" pitchFamily="34" charset="0"/>
                <a:ea typeface="Calibri" panose="020F0502020204030204" pitchFamily="34" charset="0"/>
                <a:cs typeface="Arial" panose="020B0604020202020204" pitchFamily="34" charset="0"/>
              </a:rPr>
              <a:t>S</a:t>
            </a:r>
            <a:r>
              <a:rPr lang="en-US" sz="1600" dirty="0">
                <a:effectLst/>
                <a:latin typeface="Arial" panose="020B0604020202020204" pitchFamily="34" charset="0"/>
                <a:ea typeface="Calibri" panose="020F0502020204030204" pitchFamily="34" charset="0"/>
                <a:cs typeface="Arial" panose="020B0604020202020204" pitchFamily="34" charset="0"/>
              </a:rPr>
              <a:t>ensitive to outliers or imbalanced data</a:t>
            </a:r>
          </a:p>
          <a:p>
            <a:r>
              <a:rPr lang="en-US" sz="1600" dirty="0">
                <a:latin typeface="Arial" panose="020B0604020202020204" pitchFamily="34" charset="0"/>
                <a:ea typeface="Calibri" panose="020F0502020204030204" pitchFamily="34" charset="0"/>
                <a:cs typeface="Arial" panose="020B0604020202020204" pitchFamily="34" charset="0"/>
              </a:rPr>
              <a:t>T</a:t>
            </a:r>
            <a:r>
              <a:rPr lang="en-US" sz="1600" dirty="0">
                <a:effectLst/>
                <a:latin typeface="Arial" panose="020B0604020202020204" pitchFamily="34" charset="0"/>
                <a:ea typeface="Calibri" panose="020F0502020204030204" pitchFamily="34" charset="0"/>
                <a:cs typeface="Arial" panose="020B0604020202020204" pitchFamily="34" charset="0"/>
              </a:rPr>
              <a:t>he accuracy of the model performance is not indicated directly (Brownlee, 2019)</a:t>
            </a:r>
            <a:r>
              <a:rPr lang="en-GB" sz="1600" dirty="0">
                <a:effectLst/>
                <a:latin typeface="Arial" panose="020B0604020202020204" pitchFamily="34" charset="0"/>
                <a:cs typeface="Arial" panose="020B0604020202020204" pitchFamily="34" charset="0"/>
              </a:rPr>
              <a:t> </a:t>
            </a:r>
            <a:endParaRPr lang="LID4096" sz="1600" dirty="0">
              <a:latin typeface="Arial" panose="020B0604020202020204" pitchFamily="34" charset="0"/>
              <a:cs typeface="Arial" panose="020B0604020202020204" pitchFamily="34" charset="0"/>
            </a:endParaRPr>
          </a:p>
        </p:txBody>
      </p:sp>
      <p:pic>
        <p:nvPicPr>
          <p:cNvPr id="7" name="Audio Recording 17 Jul 2023 at 21:05:58">
            <a:hlinkClick r:id="" action="ppaction://media"/>
            <a:extLst>
              <a:ext uri="{FF2B5EF4-FFF2-40B4-BE49-F238E27FC236}">
                <a16:creationId xmlns:a16="http://schemas.microsoft.com/office/drawing/2014/main" id="{7BF1E20D-5E2C-B385-D784-04E943B9CEE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824463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73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3197</TotalTime>
  <Words>1361</Words>
  <Application>Microsoft Macintosh PowerPoint</Application>
  <PresentationFormat>Widescreen</PresentationFormat>
  <Paragraphs>101</Paragraphs>
  <Slides>16</Slides>
  <Notes>1</Notes>
  <HiddenSlides>0</HiddenSlides>
  <MMClips>14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Arial Black</vt:lpstr>
      <vt:lpstr>Calibri</vt:lpstr>
      <vt:lpstr>Calisto MT</vt:lpstr>
      <vt:lpstr>Univers Condensed</vt:lpstr>
      <vt:lpstr>ChronicleVTI</vt:lpstr>
      <vt:lpstr>Neural Network Models for Object Recognition</vt:lpstr>
      <vt:lpstr>The Dataset-CIFAR10 </vt:lpstr>
      <vt:lpstr>OBJECTIVES</vt:lpstr>
      <vt:lpstr>TRAINING AND VALIDATION SET</vt:lpstr>
      <vt:lpstr>Training measures vs validation measures</vt:lpstr>
      <vt:lpstr>Validation Set</vt:lpstr>
      <vt:lpstr>The Structure of ANN</vt:lpstr>
      <vt:lpstr>Activation functions</vt:lpstr>
      <vt:lpstr>Categorical cross entropy loss function</vt:lpstr>
      <vt:lpstr>Number of epochs utilised</vt:lpstr>
      <vt:lpstr>Neural Network design</vt:lpstr>
      <vt:lpstr>Neural network design</vt:lpstr>
      <vt:lpstr>Knowledge gained</vt:lpstr>
      <vt:lpstr>PowerPoint Presentation</vt:lpstr>
      <vt:lpstr>References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ANALYSIS</dc:title>
  <dc:creator>ΣΤΕΛΛΑ ΚΥΡΙΑΚΟΥ</dc:creator>
  <cp:lastModifiedBy>Rachel Mead</cp:lastModifiedBy>
  <cp:revision>216</cp:revision>
  <dcterms:created xsi:type="dcterms:W3CDTF">2023-07-05T19:33:52Z</dcterms:created>
  <dcterms:modified xsi:type="dcterms:W3CDTF">2023-07-17T20:20:13Z</dcterms:modified>
</cp:coreProperties>
</file>

<file path=docProps/thumbnail.jpeg>
</file>